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86" r:id="rId3"/>
    <p:sldId id="304" r:id="rId4"/>
    <p:sldId id="257" r:id="rId5"/>
    <p:sldId id="263" r:id="rId6"/>
    <p:sldId id="287" r:id="rId7"/>
    <p:sldId id="288" r:id="rId8"/>
    <p:sldId id="284" r:id="rId9"/>
    <p:sldId id="272" r:id="rId10"/>
    <p:sldId id="258" r:id="rId11"/>
    <p:sldId id="273" r:id="rId12"/>
    <p:sldId id="259" r:id="rId13"/>
    <p:sldId id="275" r:id="rId14"/>
    <p:sldId id="274" r:id="rId15"/>
    <p:sldId id="279" r:id="rId16"/>
    <p:sldId id="277" r:id="rId17"/>
    <p:sldId id="303" r:id="rId18"/>
    <p:sldId id="280" r:id="rId19"/>
    <p:sldId id="281" r:id="rId20"/>
    <p:sldId id="260" r:id="rId21"/>
    <p:sldId id="276" r:id="rId22"/>
    <p:sldId id="282" r:id="rId23"/>
    <p:sldId id="283" r:id="rId24"/>
    <p:sldId id="262" r:id="rId25"/>
    <p:sldId id="265" r:id="rId26"/>
    <p:sldId id="285" r:id="rId27"/>
    <p:sldId id="270" r:id="rId28"/>
    <p:sldId id="271" r:id="rId29"/>
    <p:sldId id="289" r:id="rId30"/>
    <p:sldId id="291" r:id="rId31"/>
    <p:sldId id="292" r:id="rId32"/>
    <p:sldId id="267" r:id="rId33"/>
    <p:sldId id="290" r:id="rId34"/>
    <p:sldId id="268" r:id="rId35"/>
    <p:sldId id="269" r:id="rId36"/>
    <p:sldId id="293" r:id="rId37"/>
    <p:sldId id="261" r:id="rId38"/>
    <p:sldId id="266" r:id="rId39"/>
    <p:sldId id="296" r:id="rId40"/>
    <p:sldId id="297" r:id="rId41"/>
    <p:sldId id="294" r:id="rId42"/>
    <p:sldId id="298" r:id="rId43"/>
    <p:sldId id="295" r:id="rId44"/>
    <p:sldId id="301" r:id="rId45"/>
    <p:sldId id="299" r:id="rId46"/>
    <p:sldId id="300" r:id="rId47"/>
    <p:sldId id="264"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84" autoAdjust="0"/>
  </p:normalViewPr>
  <p:slideViewPr>
    <p:cSldViewPr snapToGrid="0" snapToObjects="1">
      <p:cViewPr>
        <p:scale>
          <a:sx n="90" d="100"/>
          <a:sy n="90" d="100"/>
        </p:scale>
        <p:origin x="-24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B504-BAB7-6F48-BF43-4CB4AC8AAFA3}" type="datetimeFigureOut">
              <a:t>18/5/21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360C6-E7D5-1745-924D-55FFAEDA7173}" type="slidenum">
              <a:t>‹Nr.›</a:t>
            </a:fld>
            <a:endParaRPr lang="es-ES"/>
          </a:p>
        </p:txBody>
      </p:sp>
    </p:spTree>
    <p:extLst>
      <p:ext uri="{BB962C8B-B14F-4D97-AF65-F5344CB8AC3E}">
        <p14:creationId xmlns:p14="http://schemas.microsoft.com/office/powerpoint/2010/main" val="1755826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Interdisciplinary paths of historical-religious research on the Ancient World: themes, concepts, perspectives</a:t>
            </a:r>
          </a:p>
        </p:txBody>
      </p:sp>
      <p:sp>
        <p:nvSpPr>
          <p:cNvPr id="4" name="Marcador de número de diapositiva 3"/>
          <p:cNvSpPr>
            <a:spLocks noGrp="1"/>
          </p:cNvSpPr>
          <p:nvPr>
            <p:ph type="sldNum" sz="quarter" idx="10"/>
          </p:nvPr>
        </p:nvSpPr>
        <p:spPr/>
        <p:txBody>
          <a:bodyPr/>
          <a:lstStyle/>
          <a:p>
            <a:fld id="{F25360C6-E7D5-1745-924D-55FFAEDA7173}" type="slidenum">
              <a:rPr lang="tr-TR"/>
              <a:t>1</a:t>
            </a:fld>
            <a:endParaRPr lang="tr-TR"/>
          </a:p>
        </p:txBody>
      </p:sp>
    </p:spTree>
    <p:extLst>
      <p:ext uri="{BB962C8B-B14F-4D97-AF65-F5344CB8AC3E}">
        <p14:creationId xmlns:p14="http://schemas.microsoft.com/office/powerpoint/2010/main" val="60391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16</a:t>
            </a:fld>
            <a:endParaRPr lang="es-ES_tradnl"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18</a:t>
            </a:fld>
            <a:endParaRPr lang="es-ES_tradnl"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F53F20-41FD-E74B-ADE3-1DCFCB84CEE1}" type="slidenum">
              <a:rPr lang="es-ES_tradnl" sz="1200"/>
              <a:pPr/>
              <a:t>24</a:t>
            </a:fld>
            <a:endParaRPr lang="es-ES_tradnl" sz="1200"/>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a:noFill/>
        </p:spPr>
        <p:txBody>
          <a:bodyPr/>
          <a:lstStyle/>
          <a:p>
            <a:pPr eaLnBrk="1" hangingPunct="1"/>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25</a:t>
            </a:fld>
            <a:endParaRPr lang="es-ES_tradnl"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26</a:t>
            </a:fld>
            <a:endParaRPr lang="es-ES_tradnl"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a:t>Templo de Hera en Olimpia</a:t>
            </a:r>
          </a:p>
          <a:p>
            <a:endParaRPr lang="es-ES"/>
          </a:p>
        </p:txBody>
      </p:sp>
      <p:sp>
        <p:nvSpPr>
          <p:cNvPr id="4" name="Marcador de número de diapositiva 3"/>
          <p:cNvSpPr>
            <a:spLocks noGrp="1"/>
          </p:cNvSpPr>
          <p:nvPr>
            <p:ph type="sldNum" sz="quarter" idx="10"/>
          </p:nvPr>
        </p:nvSpPr>
        <p:spPr/>
        <p:txBody>
          <a:bodyPr/>
          <a:lstStyle/>
          <a:p>
            <a:fld id="{F25360C6-E7D5-1745-924D-55FFAEDA7173}" type="slidenum">
              <a:rPr lang="tr-TR"/>
              <a:t>37</a:t>
            </a:fld>
            <a:endParaRPr lang="tr-TR"/>
          </a:p>
        </p:txBody>
      </p:sp>
    </p:spTree>
    <p:extLst>
      <p:ext uri="{BB962C8B-B14F-4D97-AF65-F5344CB8AC3E}">
        <p14:creationId xmlns:p14="http://schemas.microsoft.com/office/powerpoint/2010/main" val="386781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smtClean="0">
                <a:solidFill>
                  <a:srgbClr val="42474B"/>
                </a:solidFill>
                <a:latin typeface="Helvetica"/>
              </a:rPr>
              <a:t>Bronze figure of a running girl, 520-500 BC. Spartan. Found in Prizren, Serbia. The short chiton bearing one breast which the figure wears matches the outfit that Pausanias says was worn by athletes competing in the Heraean Games.</a:t>
            </a:r>
            <a:endParaRPr lang="es-ES"/>
          </a:p>
        </p:txBody>
      </p:sp>
      <p:sp>
        <p:nvSpPr>
          <p:cNvPr id="4" name="Marcador de número de diapositiva 3"/>
          <p:cNvSpPr>
            <a:spLocks noGrp="1"/>
          </p:cNvSpPr>
          <p:nvPr>
            <p:ph type="sldNum" sz="quarter" idx="10"/>
          </p:nvPr>
        </p:nvSpPr>
        <p:spPr/>
        <p:txBody>
          <a:bodyPr/>
          <a:lstStyle/>
          <a:p>
            <a:fld id="{55F656F2-DE80-F244-8EB1-733B5F8B0570}" type="slidenum">
              <a:rPr lang="tr-TR"/>
              <a:t>39</a:t>
            </a:fld>
            <a:endParaRPr lang="tr-TR"/>
          </a:p>
        </p:txBody>
      </p:sp>
    </p:spTree>
    <p:extLst>
      <p:ext uri="{BB962C8B-B14F-4D97-AF65-F5344CB8AC3E}">
        <p14:creationId xmlns:p14="http://schemas.microsoft.com/office/powerpoint/2010/main" val="11759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47</a:t>
            </a:fld>
            <a:endParaRPr lang="es-ES_trad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3</a:t>
            </a:fld>
            <a:endParaRPr lang="es-ES_trad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west pediment of the classical temple of Apollo. It depicts Dionysus (center) among the Thyiads. Work of the Athenian sculptors Praxias and Androsthenes. Marble, Circa 330 BCE.</a:t>
            </a:r>
          </a:p>
        </p:txBody>
      </p:sp>
      <p:sp>
        <p:nvSpPr>
          <p:cNvPr id="4" name="Marcador de número de diapositiva 3"/>
          <p:cNvSpPr>
            <a:spLocks noGrp="1"/>
          </p:cNvSpPr>
          <p:nvPr>
            <p:ph type="sldNum" sz="quarter" idx="10"/>
          </p:nvPr>
        </p:nvSpPr>
        <p:spPr/>
        <p:txBody>
          <a:bodyPr/>
          <a:lstStyle/>
          <a:p>
            <a:fld id="{9B0C45B4-2A14-CB44-9856-F52E1451D1CD}" type="slidenum">
              <a:t>5</a:t>
            </a:fld>
            <a:endParaRPr lang="es-ES"/>
          </a:p>
        </p:txBody>
      </p:sp>
    </p:spTree>
    <p:extLst>
      <p:ext uri="{BB962C8B-B14F-4D97-AF65-F5344CB8AC3E}">
        <p14:creationId xmlns:p14="http://schemas.microsoft.com/office/powerpoint/2010/main" val="373732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a:solidFill>
                  <a:schemeClr val="tx1"/>
                </a:solidFill>
                <a:effectLst/>
                <a:latin typeface="+mn-lt"/>
                <a:ea typeface="+mn-ea"/>
                <a:cs typeface="+mn-cs"/>
              </a:rPr>
              <a:t>Oinoche de Vlastos</a:t>
            </a:r>
            <a:r>
              <a:rPr lang="es-ES">
                <a:effectLst/>
              </a:rPr>
              <a:t> (</a:t>
            </a:r>
            <a:r>
              <a:rPr lang="en-US">
                <a:effectLst/>
              </a:rPr>
              <a:t>Athens NM 266). After ARV, 1249,13.</a:t>
            </a:r>
            <a:endParaRPr lang="es-ES"/>
          </a:p>
        </p:txBody>
      </p:sp>
      <p:sp>
        <p:nvSpPr>
          <p:cNvPr id="4" name="Marcador de número de diapositiva 3"/>
          <p:cNvSpPr>
            <a:spLocks noGrp="1"/>
          </p:cNvSpPr>
          <p:nvPr>
            <p:ph type="sldNum" sz="quarter" idx="10"/>
          </p:nvPr>
        </p:nvSpPr>
        <p:spPr/>
        <p:txBody>
          <a:bodyPr/>
          <a:lstStyle/>
          <a:p>
            <a:fld id="{9B0C45B4-2A14-CB44-9856-F52E1451D1CD}" type="slidenum">
              <a:t>6</a:t>
            </a:fld>
            <a:endParaRPr lang="es-ES"/>
          </a:p>
        </p:txBody>
      </p:sp>
    </p:spTree>
    <p:extLst>
      <p:ext uri="{BB962C8B-B14F-4D97-AF65-F5344CB8AC3E}">
        <p14:creationId xmlns:p14="http://schemas.microsoft.com/office/powerpoint/2010/main" val="24482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a:solidFill>
                  <a:schemeClr val="tx1"/>
                </a:solidFill>
                <a:effectLst/>
                <a:latin typeface="+mn-lt"/>
                <a:ea typeface="+mn-ea"/>
                <a:cs typeface="+mn-cs"/>
              </a:rPr>
              <a:t>Oinoche de Vlastos</a:t>
            </a:r>
            <a:r>
              <a:rPr lang="es-ES">
                <a:effectLst/>
              </a:rPr>
              <a:t> (</a:t>
            </a:r>
            <a:r>
              <a:rPr lang="en-US">
                <a:effectLst/>
              </a:rPr>
              <a:t>Athens NM 266). After ARV, 1249,13. Ca. 425 a. C. Pintor</a:t>
            </a:r>
            <a:r>
              <a:rPr lang="en-US" baseline="0">
                <a:effectLst/>
              </a:rPr>
              <a:t> de Eretria.</a:t>
            </a:r>
            <a:endParaRPr lang="es-ES"/>
          </a:p>
        </p:txBody>
      </p:sp>
      <p:sp>
        <p:nvSpPr>
          <p:cNvPr id="4" name="Marcador de número de diapositiva 3"/>
          <p:cNvSpPr>
            <a:spLocks noGrp="1"/>
          </p:cNvSpPr>
          <p:nvPr>
            <p:ph type="sldNum" sz="quarter" idx="10"/>
          </p:nvPr>
        </p:nvSpPr>
        <p:spPr/>
        <p:txBody>
          <a:bodyPr/>
          <a:lstStyle/>
          <a:p>
            <a:fld id="{9B0C45B4-2A14-CB44-9856-F52E1451D1CD}" type="slidenum">
              <a:t>7</a:t>
            </a:fld>
            <a:endParaRPr lang="es-ES"/>
          </a:p>
        </p:txBody>
      </p:sp>
    </p:spTree>
    <p:extLst>
      <p:ext uri="{BB962C8B-B14F-4D97-AF65-F5344CB8AC3E}">
        <p14:creationId xmlns:p14="http://schemas.microsoft.com/office/powerpoint/2010/main" val="244825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8</a:t>
            </a:fld>
            <a:endParaRPr lang="es-ES_tradnl"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9</a:t>
            </a:fld>
            <a:endParaRPr lang="es-ES_trad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14</a:t>
            </a:fld>
            <a:endParaRPr lang="es-ES_tradnl"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113666" name="Marcador de notas 2"/>
          <p:cNvSpPr>
            <a:spLocks noGrp="1"/>
          </p:cNvSpPr>
          <p:nvPr>
            <p:ph type="body" idx="1"/>
          </p:nvPr>
        </p:nvSpPr>
        <p:spPr>
          <a:noFill/>
        </p:spPr>
        <p:txBody>
          <a:bodyPr/>
          <a:lstStyle/>
          <a:p>
            <a:r>
              <a:rPr lang="es-ES"/>
              <a:t>https://didierlaroche.wixsite.com/delphes/sd-509-colonne-dacanthe</a:t>
            </a:r>
          </a:p>
        </p:txBody>
      </p:sp>
      <p:sp>
        <p:nvSpPr>
          <p:cNvPr id="113667" name="Marcador de número de diapositiva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A5489-115A-3A40-8825-B267AF521B32}" type="slidenum">
              <a:rPr lang="es-ES_tradnl" sz="1200"/>
              <a:pPr/>
              <a:t>15</a:t>
            </a:fld>
            <a:endParaRPr lang="es-ES_trad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18/5/21</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18/5/21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4" name="Date Placeholder 3"/>
          <p:cNvSpPr>
            <a:spLocks noGrp="1"/>
          </p:cNvSpPr>
          <p:nvPr>
            <p:ph type="dt" sz="half" idx="10"/>
          </p:nvPr>
        </p:nvSpPr>
        <p:spPr/>
        <p:txBody>
          <a:bodyPr/>
          <a:lstStyle/>
          <a:p>
            <a:fld id="{E90C4CEC-16D5-4229-B4DE-FDE9B679D7E2}" type="datetimeFigureOut">
              <a:rPr lang="en-US" smtClean="0"/>
              <a:t>18/5/21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s-ES_tradnl" smtClean="0"/>
              <a:t>Clic para editar título</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18/5/21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18/5/21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18/5/21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18/5/21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s-ES_tradnl" smtClean="0"/>
              <a:t>Clic para editar título</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18/5/21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dirty="0" smtClean="0"/>
              <a:t>Clic para editar título</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dirty="0" smtClean="0"/>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18/5/21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18/5/21</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2309682"/>
            <a:ext cx="7086600" cy="1847850"/>
          </a:xfrm>
        </p:spPr>
        <p:txBody>
          <a:bodyPr/>
          <a:lstStyle/>
          <a:p>
            <a:r>
              <a:rPr lang="es-ES" sz="4800">
                <a:effectLst/>
                <a:latin typeface="Palatino"/>
                <a:cs typeface="Palatino"/>
              </a:rPr>
              <a:t>Con un nome di donna: associazione dionisiache femminile</a:t>
            </a:r>
            <a:r>
              <a:rPr lang="es-ES" sz="4800">
                <a:effectLst/>
              </a:rPr>
              <a:t> </a:t>
            </a:r>
            <a:endParaRPr lang="es-ES" sz="4800"/>
          </a:p>
        </p:txBody>
      </p:sp>
      <p:sp>
        <p:nvSpPr>
          <p:cNvPr id="3" name="Subtítulo 2"/>
          <p:cNvSpPr>
            <a:spLocks noGrp="1"/>
          </p:cNvSpPr>
          <p:nvPr>
            <p:ph type="subTitle" idx="1"/>
          </p:nvPr>
        </p:nvSpPr>
        <p:spPr>
          <a:xfrm>
            <a:off x="1371600" y="4355573"/>
            <a:ext cx="7086600" cy="1752600"/>
          </a:xfrm>
        </p:spPr>
        <p:txBody>
          <a:bodyPr/>
          <a:lstStyle/>
          <a:p>
            <a:r>
              <a:rPr lang="es-ES">
                <a:latin typeface="Palatino"/>
                <a:cs typeface="Palatino"/>
              </a:rPr>
              <a:t>Ana Isabel Jiménez San Cristóbal</a:t>
            </a:r>
          </a:p>
          <a:p>
            <a:r>
              <a:rPr lang="es-ES">
                <a:latin typeface="Palatino"/>
                <a:cs typeface="Palatino"/>
              </a:rPr>
              <a:t>Universidad Complutense de Madrid</a:t>
            </a:r>
          </a:p>
        </p:txBody>
      </p:sp>
      <p:sp>
        <p:nvSpPr>
          <p:cNvPr id="4" name="CuadroTexto 3"/>
          <p:cNvSpPr txBox="1"/>
          <p:nvPr/>
        </p:nvSpPr>
        <p:spPr>
          <a:xfrm>
            <a:off x="962619" y="229670"/>
            <a:ext cx="7779409" cy="1384995"/>
          </a:xfrm>
          <a:prstGeom prst="rect">
            <a:avLst/>
          </a:prstGeom>
          <a:noFill/>
        </p:spPr>
        <p:txBody>
          <a:bodyPr wrap="square" rtlCol="0">
            <a:spAutoFit/>
          </a:bodyPr>
          <a:lstStyle/>
          <a:p>
            <a:pPr algn="ctr"/>
            <a:r>
              <a:rPr lang="es-ES" sz="2800" b="1">
                <a:solidFill>
                  <a:schemeClr val="tx1">
                    <a:lumMod val="65000"/>
                    <a:lumOff val="35000"/>
                  </a:schemeClr>
                </a:solidFill>
                <a:latin typeface="Palatino"/>
                <a:cs typeface="Palatino"/>
              </a:rPr>
              <a:t>Percorsi interdisciplinari della ricerca storico-religiosa sul mondo antico: temi, concetti e prospettive, Bologna 18-19 maggio 2021</a:t>
            </a:r>
          </a:p>
        </p:txBody>
      </p:sp>
    </p:spTree>
    <p:extLst>
      <p:ext uri="{BB962C8B-B14F-4D97-AF65-F5344CB8AC3E}">
        <p14:creationId xmlns:p14="http://schemas.microsoft.com/office/powerpoint/2010/main" val="2722772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40280" y="682185"/>
            <a:ext cx="7916493" cy="461665"/>
          </a:xfrm>
          <a:prstGeom prst="rect">
            <a:avLst/>
          </a:prstGeom>
          <a:noFill/>
        </p:spPr>
        <p:txBody>
          <a:bodyPr wrap="square" rtlCol="0">
            <a:spAutoFit/>
          </a:bodyPr>
          <a:lstStyle/>
          <a:p>
            <a:r>
              <a:rPr lang="es-ES" sz="2000">
                <a:latin typeface="Palatino"/>
                <a:cs typeface="Palatino"/>
              </a:rPr>
              <a:t>H. Frisk, </a:t>
            </a:r>
            <a:r>
              <a:rPr lang="es-ES" sz="2000" i="1">
                <a:latin typeface="Palatino"/>
                <a:cs typeface="Palatino"/>
              </a:rPr>
              <a:t>Griechisches etymologisches Wörterbuch</a:t>
            </a:r>
            <a:r>
              <a:rPr lang="es-ES" sz="2000">
                <a:latin typeface="Palatino"/>
                <a:cs typeface="Palatino"/>
              </a:rPr>
              <a:t>, Heidelberg 1960 </a:t>
            </a:r>
            <a:r>
              <a:rPr lang="es-ES" sz="2400">
                <a:latin typeface="Palatino"/>
                <a:cs typeface="Palatino"/>
              </a:rPr>
              <a:t> </a:t>
            </a:r>
            <a:r>
              <a:rPr lang="en-US" sz="2400">
                <a:latin typeface="Palatino"/>
                <a:cs typeface="Palatino"/>
              </a:rPr>
              <a:t> </a:t>
            </a:r>
            <a:r>
              <a:rPr lang="en-US" sz="2400" i="1">
                <a:latin typeface="Palatino"/>
                <a:cs typeface="Palatino"/>
              </a:rPr>
              <a:t> </a:t>
            </a:r>
            <a:endParaRPr lang="es-ES" sz="2400">
              <a:latin typeface="Palatino"/>
              <a:cs typeface="Palatino"/>
            </a:endParaRPr>
          </a:p>
        </p:txBody>
      </p:sp>
      <p:pic>
        <p:nvPicPr>
          <p:cNvPr id="2" name="Imagen 1" descr="Frisk.pd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20432" y="1270946"/>
            <a:ext cx="7108155" cy="1087492"/>
          </a:xfrm>
          <a:prstGeom prst="rect">
            <a:avLst/>
          </a:prstGeom>
        </p:spPr>
      </p:pic>
      <p:pic>
        <p:nvPicPr>
          <p:cNvPr id="3" name="Imagen 2" descr="Frisk 2.pdf"/>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20432" y="2358438"/>
            <a:ext cx="7108154" cy="4050816"/>
          </a:xfrm>
          <a:prstGeom prst="rect">
            <a:avLst/>
          </a:prstGeom>
        </p:spPr>
      </p:pic>
      <p:sp>
        <p:nvSpPr>
          <p:cNvPr id="6" name="CuadroTexto 5"/>
          <p:cNvSpPr txBox="1"/>
          <p:nvPr/>
        </p:nvSpPr>
        <p:spPr>
          <a:xfrm>
            <a:off x="918791" y="243180"/>
            <a:ext cx="3510096" cy="461665"/>
          </a:xfrm>
          <a:prstGeom prst="rect">
            <a:avLst/>
          </a:prstGeom>
          <a:noFill/>
        </p:spPr>
        <p:txBody>
          <a:bodyPr wrap="none" rtlCol="0">
            <a:spAutoFit/>
          </a:bodyPr>
          <a:lstStyle/>
          <a:p>
            <a:r>
              <a:rPr lang="es-ES" sz="2400" b="1">
                <a:latin typeface="Palatino"/>
                <a:cs typeface="Palatino"/>
              </a:rPr>
              <a:t>3. Dizionari etimologici</a:t>
            </a:r>
          </a:p>
        </p:txBody>
      </p:sp>
    </p:spTree>
    <p:extLst>
      <p:ext uri="{BB962C8B-B14F-4D97-AF65-F5344CB8AC3E}">
        <p14:creationId xmlns:p14="http://schemas.microsoft.com/office/powerpoint/2010/main" val="1452881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0582" y="1783179"/>
            <a:ext cx="7916493" cy="4085419"/>
          </a:xfrm>
          <a:prstGeom prst="rect">
            <a:avLst/>
          </a:prstGeom>
          <a:ln>
            <a:solidFill>
              <a:srgbClr val="6B4A0B"/>
            </a:solidFill>
          </a:ln>
        </p:spPr>
      </p:pic>
      <p:sp>
        <p:nvSpPr>
          <p:cNvPr id="5" name="CuadroTexto 4"/>
          <p:cNvSpPr txBox="1"/>
          <p:nvPr/>
        </p:nvSpPr>
        <p:spPr>
          <a:xfrm>
            <a:off x="610582" y="850579"/>
            <a:ext cx="7916493" cy="707886"/>
          </a:xfrm>
          <a:prstGeom prst="rect">
            <a:avLst/>
          </a:prstGeom>
          <a:noFill/>
        </p:spPr>
        <p:txBody>
          <a:bodyPr wrap="square" rtlCol="0">
            <a:spAutoFit/>
          </a:bodyPr>
          <a:lstStyle/>
          <a:p>
            <a:pPr algn="just"/>
            <a:r>
              <a:rPr lang="es-ES" sz="2000">
                <a:latin typeface="Palatino"/>
                <a:cs typeface="Palatino"/>
              </a:rPr>
              <a:t>P. Chantraine,</a:t>
            </a:r>
            <a:r>
              <a:rPr lang="en-US" sz="2000">
                <a:latin typeface="Palatino"/>
                <a:cs typeface="Palatino"/>
              </a:rPr>
              <a:t> </a:t>
            </a:r>
            <a:r>
              <a:rPr lang="en-US" sz="2000" i="1">
                <a:latin typeface="Palatino"/>
                <a:cs typeface="Palatino"/>
              </a:rPr>
              <a:t>Dictionnaire étymologique de la langue grecque</a:t>
            </a:r>
            <a:r>
              <a:rPr lang="es-ES_tradnl" sz="2000" i="1">
                <a:latin typeface="Palatino"/>
                <a:cs typeface="Palatino"/>
              </a:rPr>
              <a:t>e: histoire des mots</a:t>
            </a:r>
            <a:r>
              <a:rPr lang="en-US" sz="2000">
                <a:latin typeface="Palatino"/>
                <a:cs typeface="Palatino"/>
              </a:rPr>
              <a:t>.</a:t>
            </a:r>
            <a:r>
              <a:rPr lang="en-US" sz="2000" i="1">
                <a:latin typeface="Palatino"/>
                <a:cs typeface="Palatino"/>
              </a:rPr>
              <a:t> </a:t>
            </a:r>
            <a:r>
              <a:rPr lang="en-US" sz="2000">
                <a:latin typeface="Palatino"/>
                <a:cs typeface="Palatino"/>
              </a:rPr>
              <a:t>Paris 2009 (1968-1980).</a:t>
            </a:r>
            <a:r>
              <a:rPr lang="es-ES" sz="2000">
                <a:effectLst/>
                <a:latin typeface="Palatino"/>
                <a:cs typeface="Palatino"/>
              </a:rPr>
              <a:t> </a:t>
            </a:r>
            <a:endParaRPr lang="es-ES" sz="2000">
              <a:latin typeface="Palatino"/>
              <a:cs typeface="Palatino"/>
            </a:endParaRPr>
          </a:p>
        </p:txBody>
      </p:sp>
      <p:sp>
        <p:nvSpPr>
          <p:cNvPr id="2" name="CuadroTexto 1"/>
          <p:cNvSpPr txBox="1"/>
          <p:nvPr/>
        </p:nvSpPr>
        <p:spPr>
          <a:xfrm>
            <a:off x="891768" y="391789"/>
            <a:ext cx="3510096" cy="738664"/>
          </a:xfrm>
          <a:prstGeom prst="rect">
            <a:avLst/>
          </a:prstGeom>
          <a:noFill/>
        </p:spPr>
        <p:txBody>
          <a:bodyPr wrap="none" rtlCol="0">
            <a:spAutoFit/>
          </a:bodyPr>
          <a:lstStyle/>
          <a:p>
            <a:pPr lvl="0"/>
            <a:r>
              <a:rPr lang="es-ES" sz="2400" b="1">
                <a:solidFill>
                  <a:srgbClr val="000000"/>
                </a:solidFill>
                <a:latin typeface="Palatino"/>
                <a:cs typeface="Palatino"/>
              </a:rPr>
              <a:t>3. Dizionari etimologici</a:t>
            </a:r>
          </a:p>
          <a:p>
            <a:endParaRPr lang="es-ES"/>
          </a:p>
        </p:txBody>
      </p:sp>
    </p:spTree>
    <p:extLst>
      <p:ext uri="{BB962C8B-B14F-4D97-AF65-F5344CB8AC3E}">
        <p14:creationId xmlns:p14="http://schemas.microsoft.com/office/powerpoint/2010/main" val="39921322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0582" y="876358"/>
            <a:ext cx="7916493" cy="400110"/>
          </a:xfrm>
          <a:prstGeom prst="rect">
            <a:avLst/>
          </a:prstGeom>
          <a:noFill/>
        </p:spPr>
        <p:txBody>
          <a:bodyPr wrap="square" rtlCol="0">
            <a:spAutoFit/>
          </a:bodyPr>
          <a:lstStyle/>
          <a:p>
            <a:r>
              <a:rPr lang="es-ES" sz="2000">
                <a:latin typeface="Palatino"/>
                <a:cs typeface="Palatino"/>
              </a:rPr>
              <a:t>R. P. S. Beekes, </a:t>
            </a:r>
            <a:r>
              <a:rPr lang="es-ES" sz="2000" i="1">
                <a:latin typeface="Palatino"/>
                <a:cs typeface="Palatino"/>
              </a:rPr>
              <a:t>Etymological Dictionary of Greek</a:t>
            </a:r>
            <a:r>
              <a:rPr lang="es-ES" sz="2000">
                <a:latin typeface="Palatino"/>
                <a:cs typeface="Palatino"/>
              </a:rPr>
              <a:t>. Leiden-Boston 2010.</a:t>
            </a:r>
            <a:r>
              <a:rPr lang="es-ES" sz="2000">
                <a:effectLst/>
                <a:latin typeface="Palatino"/>
                <a:cs typeface="Palatino"/>
              </a:rPr>
              <a:t> </a:t>
            </a:r>
            <a:endParaRPr lang="es-ES" sz="2000">
              <a:latin typeface="Palatino"/>
              <a:cs typeface="Palatino"/>
            </a:endParaRPr>
          </a:p>
        </p:txBody>
      </p:sp>
      <p:pic>
        <p:nvPicPr>
          <p:cNvPr id="2" name="Imagen 1" descr="IMG_9556.JPG.pd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4770" y="1459076"/>
            <a:ext cx="8762910" cy="4697694"/>
          </a:xfrm>
          <a:prstGeom prst="rect">
            <a:avLst/>
          </a:prstGeom>
          <a:effectLst/>
        </p:spPr>
      </p:pic>
      <p:sp>
        <p:nvSpPr>
          <p:cNvPr id="3" name="CuadroTexto 2"/>
          <p:cNvSpPr txBox="1"/>
          <p:nvPr/>
        </p:nvSpPr>
        <p:spPr>
          <a:xfrm>
            <a:off x="1080931" y="337749"/>
            <a:ext cx="3510096" cy="738664"/>
          </a:xfrm>
          <a:prstGeom prst="rect">
            <a:avLst/>
          </a:prstGeom>
          <a:noFill/>
        </p:spPr>
        <p:txBody>
          <a:bodyPr wrap="none" rtlCol="0">
            <a:spAutoFit/>
          </a:bodyPr>
          <a:lstStyle/>
          <a:p>
            <a:pPr lvl="0"/>
            <a:r>
              <a:rPr lang="es-ES" sz="2400" b="1">
                <a:solidFill>
                  <a:srgbClr val="000000"/>
                </a:solidFill>
                <a:latin typeface="Palatino"/>
                <a:cs typeface="Palatino"/>
              </a:rPr>
              <a:t>3. Dizionari etimologici</a:t>
            </a:r>
          </a:p>
          <a:p>
            <a:endParaRPr lang="es-ES"/>
          </a:p>
        </p:txBody>
      </p:sp>
    </p:spTree>
    <p:extLst>
      <p:ext uri="{BB962C8B-B14F-4D97-AF65-F5344CB8AC3E}">
        <p14:creationId xmlns:p14="http://schemas.microsoft.com/office/powerpoint/2010/main" val="3555798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1"/>
            <a:ext cx="7272339" cy="955198"/>
          </a:xfrm>
        </p:spPr>
        <p:txBody>
          <a:bodyPr/>
          <a:lstStyle/>
          <a:p>
            <a:r>
              <a:rPr lang="es-ES" sz="3200">
                <a:latin typeface="Palatino"/>
                <a:cs typeface="Palatino"/>
              </a:rPr>
              <a:t>Tiadi: Baccanti</a:t>
            </a:r>
          </a:p>
        </p:txBody>
      </p:sp>
      <p:sp>
        <p:nvSpPr>
          <p:cNvPr id="4" name="Rectangle 2"/>
          <p:cNvSpPr>
            <a:spLocks noGrp="1" noChangeArrowheads="1"/>
          </p:cNvSpPr>
          <p:nvPr>
            <p:ph idx="1"/>
          </p:nvPr>
        </p:nvSpPr>
        <p:spPr bwMode="auto">
          <a:xfrm>
            <a:off x="370391" y="969890"/>
            <a:ext cx="4550503" cy="452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indent="0" algn="just">
              <a:buNone/>
            </a:pPr>
            <a:r>
              <a:rPr lang="en-US" sz="1800">
                <a:solidFill>
                  <a:srgbClr val="000000"/>
                </a:solidFill>
                <a:latin typeface="Palatino"/>
                <a:cs typeface="Palatino"/>
              </a:rPr>
              <a:t>S. </a:t>
            </a:r>
            <a:r>
              <a:rPr lang="en-US" sz="1800" i="1">
                <a:solidFill>
                  <a:srgbClr val="000000"/>
                </a:solidFill>
                <a:latin typeface="Palatino"/>
                <a:cs typeface="Palatino"/>
              </a:rPr>
              <a:t>Ant.</a:t>
            </a:r>
            <a:r>
              <a:rPr lang="en-US" sz="1800">
                <a:solidFill>
                  <a:srgbClr val="000000"/>
                </a:solidFill>
                <a:latin typeface="Palatino"/>
                <a:cs typeface="Palatino"/>
              </a:rPr>
              <a:t> 1126-1130, </a:t>
            </a:r>
          </a:p>
          <a:p>
            <a:pPr indent="0" algn="just">
              <a:spcBef>
                <a:spcPts val="0"/>
              </a:spcBef>
              <a:buNone/>
            </a:pPr>
            <a:r>
              <a:rPr lang="el-GR" sz="1800">
                <a:solidFill>
                  <a:srgbClr val="000000"/>
                </a:solidFill>
                <a:latin typeface="Palatino"/>
                <a:cs typeface="Palatino"/>
              </a:rPr>
              <a:t>σὲ δ' ὑπὲρ διλόφου πέτρας </a:t>
            </a:r>
          </a:p>
          <a:p>
            <a:pPr indent="0" algn="just">
              <a:spcBef>
                <a:spcPts val="0"/>
              </a:spcBef>
              <a:buNone/>
            </a:pPr>
            <a:r>
              <a:rPr lang="el-GR" sz="1800">
                <a:solidFill>
                  <a:srgbClr val="000000"/>
                </a:solidFill>
                <a:latin typeface="Palatino"/>
                <a:cs typeface="Palatino"/>
              </a:rPr>
              <a:t>στέροψ ὄπωπε</a:t>
            </a:r>
            <a:endParaRPr lang="es-ES_tradnl" sz="1800">
              <a:solidFill>
                <a:srgbClr val="000000"/>
              </a:solidFill>
              <a:latin typeface="Palatino"/>
              <a:cs typeface="Palatino"/>
            </a:endParaRPr>
          </a:p>
          <a:p>
            <a:pPr indent="0" algn="just">
              <a:spcBef>
                <a:spcPts val="0"/>
              </a:spcBef>
              <a:buNone/>
            </a:pPr>
            <a:r>
              <a:rPr lang="el-GR" sz="1800">
                <a:solidFill>
                  <a:srgbClr val="000000"/>
                </a:solidFill>
                <a:latin typeface="Palatino"/>
                <a:cs typeface="Palatino"/>
              </a:rPr>
              <a:t>λιγνύς, ἔνθα Κωρύκιαι</a:t>
            </a:r>
            <a:endParaRPr lang="es-ES_tradnl" sz="1800">
              <a:solidFill>
                <a:srgbClr val="000000"/>
              </a:solidFill>
              <a:latin typeface="Palatino"/>
              <a:cs typeface="Palatino"/>
            </a:endParaRPr>
          </a:p>
          <a:p>
            <a:pPr indent="0" algn="just">
              <a:spcBef>
                <a:spcPts val="0"/>
              </a:spcBef>
              <a:buNone/>
            </a:pPr>
            <a:r>
              <a:rPr lang="el-GR" sz="1800">
                <a:solidFill>
                  <a:srgbClr val="000000"/>
                </a:solidFill>
                <a:latin typeface="Palatino"/>
                <a:cs typeface="Palatino"/>
              </a:rPr>
              <a:t>στίχουσι νύμφαι Βακχίδες</a:t>
            </a:r>
            <a:endParaRPr lang="es-ES_tradnl" sz="1800">
              <a:solidFill>
                <a:srgbClr val="000000"/>
              </a:solidFill>
              <a:latin typeface="Palatino"/>
              <a:cs typeface="Palatino"/>
            </a:endParaRPr>
          </a:p>
          <a:p>
            <a:pPr indent="0" algn="just">
              <a:spcBef>
                <a:spcPts val="0"/>
              </a:spcBef>
              <a:buNone/>
            </a:pPr>
            <a:r>
              <a:rPr lang="el-GR" sz="1800">
                <a:solidFill>
                  <a:srgbClr val="000000"/>
                </a:solidFill>
                <a:latin typeface="Palatino"/>
                <a:cs typeface="Palatino"/>
              </a:rPr>
              <a:t>Κασταλίας τε νᾶμα. 			</a:t>
            </a:r>
            <a:endParaRPr lang="es-ES_tradnl" sz="1800">
              <a:solidFill>
                <a:srgbClr val="000000"/>
              </a:solidFill>
              <a:latin typeface="Palatino"/>
              <a:cs typeface="Palatino"/>
            </a:endParaRPr>
          </a:p>
          <a:p>
            <a:pPr indent="0" algn="just">
              <a:spcBef>
                <a:spcPts val="0"/>
              </a:spcBef>
              <a:buNone/>
            </a:pPr>
            <a:r>
              <a:rPr lang="en-US" sz="1800">
                <a:solidFill>
                  <a:srgbClr val="000000"/>
                </a:solidFill>
                <a:latin typeface="Palatino"/>
                <a:cs typeface="Palatino"/>
              </a:rPr>
              <a:t> </a:t>
            </a:r>
          </a:p>
          <a:p>
            <a:pPr indent="0" algn="just">
              <a:spcBef>
                <a:spcPts val="0"/>
              </a:spcBef>
              <a:buNone/>
            </a:pPr>
            <a:r>
              <a:rPr lang="en-US" sz="1800">
                <a:solidFill>
                  <a:srgbClr val="000000"/>
                </a:solidFill>
                <a:latin typeface="Palatino"/>
                <a:cs typeface="Palatino"/>
              </a:rPr>
              <a:t>S. </a:t>
            </a:r>
            <a:r>
              <a:rPr lang="en-US" sz="1800" i="1">
                <a:solidFill>
                  <a:srgbClr val="000000"/>
                </a:solidFill>
                <a:latin typeface="Palatino"/>
                <a:cs typeface="Palatino"/>
              </a:rPr>
              <a:t>Ant.</a:t>
            </a:r>
            <a:r>
              <a:rPr lang="en-US" sz="1800">
                <a:solidFill>
                  <a:srgbClr val="000000"/>
                </a:solidFill>
                <a:latin typeface="Palatino"/>
                <a:cs typeface="Palatino"/>
              </a:rPr>
              <a:t> 1151-1152 </a:t>
            </a:r>
          </a:p>
          <a:p>
            <a:pPr indent="0" algn="just">
              <a:spcBef>
                <a:spcPts val="0"/>
              </a:spcBef>
              <a:buNone/>
            </a:pPr>
            <a:r>
              <a:rPr lang="es-ES_tradnl" sz="1800">
                <a:solidFill>
                  <a:schemeClr val="tx1"/>
                </a:solidFill>
                <a:latin typeface="Palatino"/>
                <a:cs typeface="Palatino"/>
              </a:rPr>
              <a:t>Ἰὼ πῦρ πνεόντων </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χοράγ' ἄστρων, νυχίων</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φθεγμάτων ἐπίσκοπε,</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Ζηνὸς γένεθλον, προφάνηθ’,</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ὦναξ, σαῖς ἅμα περιπόλοις</a:t>
            </a:r>
          </a:p>
          <a:p>
            <a:pPr indent="0" algn="just">
              <a:spcBef>
                <a:spcPts val="0"/>
              </a:spcBef>
              <a:buNone/>
            </a:pPr>
            <a:r>
              <a:rPr lang="es-ES_tradnl" sz="1800">
                <a:solidFill>
                  <a:schemeClr val="tx1"/>
                </a:solidFill>
                <a:latin typeface="Palatino"/>
                <a:cs typeface="Palatino"/>
              </a:rPr>
              <a:t>Θυίαισιν, αἵ σε μαινόμεναι πάννυχοι</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χορεύουσι τὸν ταμίαν Ἴακχον.</a:t>
            </a:r>
            <a:endParaRPr lang="es-ES" sz="1800">
              <a:solidFill>
                <a:schemeClr val="tx1"/>
              </a:solidFill>
              <a:latin typeface="Palatino"/>
              <a:cs typeface="Palatino"/>
            </a:endParaRPr>
          </a:p>
        </p:txBody>
      </p:sp>
      <p:sp>
        <p:nvSpPr>
          <p:cNvPr id="3" name="CuadroTexto 2"/>
          <p:cNvSpPr txBox="1"/>
          <p:nvPr/>
        </p:nvSpPr>
        <p:spPr>
          <a:xfrm>
            <a:off x="4920894" y="969890"/>
            <a:ext cx="3996085" cy="1477328"/>
          </a:xfrm>
          <a:prstGeom prst="rect">
            <a:avLst/>
          </a:prstGeom>
          <a:noFill/>
        </p:spPr>
        <p:txBody>
          <a:bodyPr wrap="square" rtlCol="0">
            <a:spAutoFit/>
          </a:bodyPr>
          <a:lstStyle/>
          <a:p>
            <a:r>
              <a:rPr lang="en-US">
                <a:solidFill>
                  <a:srgbClr val="000000"/>
                </a:solidFill>
                <a:latin typeface="Palatino"/>
                <a:cs typeface="Palatino"/>
              </a:rPr>
              <a:t>A ti la flama brillante cual relámpago te ha visto sobre la roca bicúspide, donde se dirigen</a:t>
            </a:r>
            <a:r>
              <a:rPr lang="en-US">
                <a:solidFill>
                  <a:srgbClr val="FF0000"/>
                </a:solidFill>
                <a:latin typeface="Palatino"/>
                <a:cs typeface="Palatino"/>
              </a:rPr>
              <a:t> las Ninfas coricias, tus Bacantes</a:t>
            </a:r>
            <a:r>
              <a:rPr lang="en-US">
                <a:solidFill>
                  <a:srgbClr val="000000"/>
                </a:solidFill>
                <a:latin typeface="Palatino"/>
                <a:cs typeface="Palatino"/>
              </a:rPr>
              <a:t>, y te ha visto la fuente Castalia.</a:t>
            </a:r>
            <a:endParaRPr lang="es-ES"/>
          </a:p>
        </p:txBody>
      </p:sp>
      <p:sp>
        <p:nvSpPr>
          <p:cNvPr id="5" name="CuadroTexto 4"/>
          <p:cNvSpPr txBox="1"/>
          <p:nvPr/>
        </p:nvSpPr>
        <p:spPr>
          <a:xfrm>
            <a:off x="4920894" y="3042854"/>
            <a:ext cx="3440469" cy="2308324"/>
          </a:xfrm>
          <a:prstGeom prst="rect">
            <a:avLst/>
          </a:prstGeom>
          <a:noFill/>
        </p:spPr>
        <p:txBody>
          <a:bodyPr wrap="square" rtlCol="0">
            <a:spAutoFit/>
          </a:bodyPr>
          <a:lstStyle/>
          <a:p>
            <a:pPr indent="0" algn="just">
              <a:spcBef>
                <a:spcPts val="0"/>
              </a:spcBef>
              <a:buNone/>
            </a:pPr>
            <a:r>
              <a:rPr lang="es-ES_tradnl">
                <a:latin typeface="Palatino"/>
                <a:cs typeface="Palatino"/>
              </a:rPr>
              <a:t>¡Tú, el que organiza los coros de los astros que exhalan fuego, guardián de las voces nocturnas,</a:t>
            </a:r>
            <a:r>
              <a:rPr lang="es-ES">
                <a:latin typeface="Palatino"/>
                <a:cs typeface="Palatino"/>
              </a:rPr>
              <a:t> </a:t>
            </a:r>
            <a:r>
              <a:rPr lang="en-US">
                <a:solidFill>
                  <a:srgbClr val="000000"/>
                </a:solidFill>
                <a:latin typeface="Palatino"/>
                <a:cs typeface="Palatino"/>
              </a:rPr>
              <a:t>vástago de Zeus, muéstrate, soberano, con tus servidoras las </a:t>
            </a:r>
            <a:r>
              <a:rPr lang="en-US">
                <a:solidFill>
                  <a:srgbClr val="FF0000"/>
                </a:solidFill>
                <a:latin typeface="Palatino"/>
                <a:cs typeface="Palatino"/>
              </a:rPr>
              <a:t>Tíades</a:t>
            </a:r>
            <a:r>
              <a:rPr lang="en-US">
                <a:solidFill>
                  <a:srgbClr val="000000"/>
                </a:solidFill>
                <a:latin typeface="Palatino"/>
                <a:cs typeface="Palatino"/>
              </a:rPr>
              <a:t>, que exaltadas te celebran con danzas toda la noche.</a:t>
            </a:r>
          </a:p>
        </p:txBody>
      </p:sp>
    </p:spTree>
    <p:extLst>
      <p:ext uri="{BB962C8B-B14F-4D97-AF65-F5344CB8AC3E}">
        <p14:creationId xmlns:p14="http://schemas.microsoft.com/office/powerpoint/2010/main" val="3989832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00492"/>
            <a:ext cx="5220861" cy="2239074"/>
          </a:xfrm>
          <a:prstGeom prst="rect">
            <a:avLst/>
          </a:prstGeom>
          <a:noFill/>
        </p:spPr>
        <p:txBody>
          <a:bodyPr wrap="square" rtlCol="0">
            <a:spAutoFit/>
          </a:bodyPr>
          <a:lstStyle/>
          <a:p>
            <a:pPr marL="342900" indent="-342900" algn="just">
              <a:lnSpc>
                <a:spcPct val="130000"/>
              </a:lnSpc>
              <a:buFont typeface="Arial"/>
              <a:buChar char="•"/>
            </a:pPr>
            <a:r>
              <a:rPr lang="mr-IN">
                <a:latin typeface="Palatino"/>
                <a:cs typeface="Palatino"/>
              </a:rPr>
              <a:t>A</a:t>
            </a:r>
            <a:r>
              <a:rPr lang="es-ES_tradnl">
                <a:latin typeface="Palatino"/>
                <a:cs typeface="Palatino"/>
              </a:rPr>
              <a:t>esch</a:t>
            </a:r>
            <a:r>
              <a:rPr lang="mr-IN">
                <a:latin typeface="Palatino"/>
                <a:cs typeface="Palatino"/>
              </a:rPr>
              <a:t>. </a:t>
            </a:r>
            <a:r>
              <a:rPr lang="mr-IN" i="1">
                <a:latin typeface="Palatino"/>
                <a:cs typeface="Palatino"/>
              </a:rPr>
              <a:t>Eu</a:t>
            </a:r>
            <a:r>
              <a:rPr lang="es-ES_tradnl" i="1">
                <a:latin typeface="Palatino"/>
                <a:cs typeface="Palatino"/>
              </a:rPr>
              <a:t>m</a:t>
            </a:r>
            <a:r>
              <a:rPr lang="mr-IN">
                <a:latin typeface="Palatino"/>
                <a:cs typeface="Palatino"/>
              </a:rPr>
              <a:t>. 22-26 </a:t>
            </a:r>
            <a:endParaRPr lang="es-ES_tradnl">
              <a:latin typeface="Palatino"/>
              <a:cs typeface="Palatino"/>
            </a:endParaRPr>
          </a:p>
          <a:p>
            <a:pPr indent="365125" algn="just">
              <a:lnSpc>
                <a:spcPct val="130000"/>
              </a:lnSpc>
            </a:pPr>
            <a:r>
              <a:rPr lang="el-GR">
                <a:latin typeface="Palatino"/>
                <a:cs typeface="Palatino"/>
              </a:rPr>
              <a:t>σέβω δὲ νύμφας, ἔνθα Κωρυκὶς πέτρα</a:t>
            </a:r>
          </a:p>
          <a:p>
            <a:pPr indent="365125" algn="just">
              <a:lnSpc>
                <a:spcPct val="130000"/>
              </a:lnSpc>
            </a:pPr>
            <a:r>
              <a:rPr lang="el-GR">
                <a:latin typeface="Palatino"/>
                <a:cs typeface="Palatino"/>
              </a:rPr>
              <a:t>κοίλη, φίλορνις, δαιμόνων ἀναστροφή· </a:t>
            </a:r>
          </a:p>
          <a:p>
            <a:pPr indent="365125" algn="just">
              <a:lnSpc>
                <a:spcPct val="130000"/>
              </a:lnSpc>
            </a:pPr>
            <a:r>
              <a:rPr lang="el-GR">
                <a:latin typeface="Palatino"/>
                <a:cs typeface="Palatino"/>
              </a:rPr>
              <a:t> Βρόμιος δ' ἔχει τὸν χῶρον, οὐδ' ἀμνημονῶ,</a:t>
            </a:r>
          </a:p>
          <a:p>
            <a:pPr indent="365125" algn="just">
              <a:lnSpc>
                <a:spcPct val="130000"/>
              </a:lnSpc>
            </a:pPr>
            <a:r>
              <a:rPr lang="el-GR">
                <a:latin typeface="Palatino"/>
                <a:cs typeface="Palatino"/>
              </a:rPr>
              <a:t>ἐξ οὗτε Βάκχαις ἐστρατήγησεν θεός,  </a:t>
            </a:r>
          </a:p>
          <a:p>
            <a:pPr indent="365125" algn="just">
              <a:lnSpc>
                <a:spcPct val="130000"/>
              </a:lnSpc>
            </a:pPr>
            <a:r>
              <a:rPr lang="el-GR">
                <a:latin typeface="Palatino"/>
                <a:cs typeface="Palatino"/>
              </a:rPr>
              <a:t>λαγὼ δίκην Πενθεῖ καταρράψας μόρον· </a:t>
            </a:r>
            <a:endParaRPr lang="es-ES_tradnl">
              <a:latin typeface="Palatino"/>
              <a:cs typeface="Palatino"/>
            </a:endParaRPr>
          </a:p>
        </p:txBody>
      </p:sp>
      <p:sp>
        <p:nvSpPr>
          <p:cNvPr id="3" name="CuadroTexto 2"/>
          <p:cNvSpPr txBox="1"/>
          <p:nvPr/>
        </p:nvSpPr>
        <p:spPr>
          <a:xfrm>
            <a:off x="2834609" y="331911"/>
            <a:ext cx="3227566" cy="461665"/>
          </a:xfrm>
          <a:prstGeom prst="rect">
            <a:avLst/>
          </a:prstGeom>
          <a:noFill/>
        </p:spPr>
        <p:txBody>
          <a:bodyPr wrap="none" rtlCol="0">
            <a:spAutoFit/>
          </a:bodyPr>
          <a:lstStyle/>
          <a:p>
            <a:pPr algn="ctr"/>
            <a:r>
              <a:rPr lang="es-ES" sz="2400" b="1">
                <a:latin typeface="Palatino"/>
                <a:cs typeface="Palatino"/>
              </a:rPr>
              <a:t>Tiadi: Ninfe, Baccanti</a:t>
            </a:r>
          </a:p>
        </p:txBody>
      </p:sp>
      <p:sp>
        <p:nvSpPr>
          <p:cNvPr id="6" name="Rectángulo 5"/>
          <p:cNvSpPr/>
          <p:nvPr/>
        </p:nvSpPr>
        <p:spPr>
          <a:xfrm>
            <a:off x="553978" y="4046897"/>
            <a:ext cx="4626408" cy="2000529"/>
          </a:xfrm>
          <a:prstGeom prst="rect">
            <a:avLst/>
          </a:prstGeom>
        </p:spPr>
        <p:txBody>
          <a:bodyPr wrap="square">
            <a:spAutoFit/>
          </a:bodyPr>
          <a:lstStyle/>
          <a:p>
            <a:pPr marL="342900" indent="-342900" algn="just">
              <a:buFont typeface="Arial"/>
              <a:buChar char="•"/>
            </a:pPr>
            <a:endParaRPr lang="es-ES" sz="2000">
              <a:latin typeface="Palatino"/>
              <a:cs typeface="Palatino"/>
            </a:endParaRPr>
          </a:p>
        </p:txBody>
      </p:sp>
      <p:sp>
        <p:nvSpPr>
          <p:cNvPr id="7" name="CuadroTexto 6"/>
          <p:cNvSpPr txBox="1"/>
          <p:nvPr/>
        </p:nvSpPr>
        <p:spPr>
          <a:xfrm>
            <a:off x="5053352" y="1202388"/>
            <a:ext cx="3810283" cy="2308324"/>
          </a:xfrm>
          <a:prstGeom prst="rect">
            <a:avLst/>
          </a:prstGeom>
          <a:noFill/>
        </p:spPr>
        <p:txBody>
          <a:bodyPr wrap="square" rtlCol="0">
            <a:spAutoFit/>
          </a:bodyPr>
          <a:lstStyle/>
          <a:p>
            <a:pPr algn="just"/>
            <a:r>
              <a:rPr lang="es-ES">
                <a:latin typeface="Palatino"/>
                <a:cs typeface="Palatino"/>
              </a:rPr>
              <a:t>Venero poi </a:t>
            </a:r>
            <a:r>
              <a:rPr lang="es-ES">
                <a:solidFill>
                  <a:srgbClr val="FF0000"/>
                </a:solidFill>
                <a:latin typeface="Palatino"/>
                <a:cs typeface="Palatino"/>
              </a:rPr>
              <a:t>le Ninfe</a:t>
            </a:r>
            <a:r>
              <a:rPr lang="es-ES">
                <a:latin typeface="Palatino"/>
                <a:cs typeface="Palatino"/>
              </a:rPr>
              <a:t>, che stanno là dov’</a:t>
            </a:r>
            <a:r>
              <a:rPr lang="es-ES">
                <a:solidFill>
                  <a:srgbClr val="FF0000"/>
                </a:solidFill>
                <a:latin typeface="Palatino"/>
                <a:cs typeface="Palatino"/>
              </a:rPr>
              <a:t>è la pietra Coricia</a:t>
            </a:r>
            <a:r>
              <a:rPr lang="es-ES">
                <a:latin typeface="Palatino"/>
                <a:cs typeface="Palatino"/>
              </a:rPr>
              <a:t>, cava cara agli uccelli, dimora di divinità: Bromio possede quel luogo </a:t>
            </a:r>
            <a:r>
              <a:rPr lang="mr-IN">
                <a:latin typeface="Palatino"/>
                <a:cs typeface="Palatino"/>
              </a:rPr>
              <a:t>–</a:t>
            </a:r>
            <a:r>
              <a:rPr lang="es-ES">
                <a:latin typeface="Palatino"/>
                <a:cs typeface="Palatino"/>
              </a:rPr>
              <a:t>né me ne scordo- da quando condusse quale dio </a:t>
            </a:r>
            <a:r>
              <a:rPr lang="es-ES">
                <a:solidFill>
                  <a:srgbClr val="FF0000"/>
                </a:solidFill>
                <a:latin typeface="Palatino"/>
                <a:cs typeface="Palatino"/>
              </a:rPr>
              <a:t>le Baccanti</a:t>
            </a:r>
            <a:r>
              <a:rPr lang="es-ES">
                <a:latin typeface="Palatino"/>
                <a:cs typeface="Palatino"/>
              </a:rPr>
              <a:t>, tramando a Penteo una morte da lepre (trad. Morani, ed. UTET).  </a:t>
            </a:r>
          </a:p>
        </p:txBody>
      </p:sp>
      <p:sp>
        <p:nvSpPr>
          <p:cNvPr id="10" name="Rectángulo 9"/>
          <p:cNvSpPr/>
          <p:nvPr/>
        </p:nvSpPr>
        <p:spPr>
          <a:xfrm>
            <a:off x="202676" y="3808352"/>
            <a:ext cx="4850676" cy="2239074"/>
          </a:xfrm>
          <a:prstGeom prst="rect">
            <a:avLst/>
          </a:prstGeom>
        </p:spPr>
        <p:txBody>
          <a:bodyPr wrap="square">
            <a:spAutoFit/>
          </a:bodyPr>
          <a:lstStyle/>
          <a:p>
            <a:pPr marL="342900" indent="-342900" algn="just">
              <a:lnSpc>
                <a:spcPct val="130000"/>
              </a:lnSpc>
              <a:spcAft>
                <a:spcPts val="0"/>
              </a:spcAft>
              <a:buFont typeface="Arial"/>
              <a:buChar char="•"/>
            </a:pPr>
            <a:r>
              <a:rPr lang="el-GR">
                <a:latin typeface="Palatino"/>
                <a:cs typeface="Palatino"/>
              </a:rPr>
              <a:t>E.</a:t>
            </a:r>
            <a:r>
              <a:rPr lang="el-GR" i="1">
                <a:latin typeface="Palatino"/>
                <a:cs typeface="Palatino"/>
              </a:rPr>
              <a:t> Ion</a:t>
            </a:r>
            <a:r>
              <a:rPr lang="el-GR">
                <a:latin typeface="Palatino"/>
                <a:cs typeface="Palatino"/>
              </a:rPr>
              <a:t> 714-71</a:t>
            </a:r>
            <a:r>
              <a:rPr lang="es-ES_tradnl">
                <a:latin typeface="Palatino"/>
                <a:cs typeface="Palatino"/>
              </a:rPr>
              <a:t>7</a:t>
            </a:r>
            <a:r>
              <a:rPr lang="el-GR">
                <a:latin typeface="Palatino"/>
                <a:cs typeface="Palatino"/>
              </a:rPr>
              <a:t> </a:t>
            </a:r>
            <a:endParaRPr lang="es-ES_tradnl">
              <a:latin typeface="Palatino"/>
              <a:cs typeface="Palatino"/>
            </a:endParaRPr>
          </a:p>
          <a:p>
            <a:pPr indent="269875" algn="just">
              <a:lnSpc>
                <a:spcPct val="130000"/>
              </a:lnSpc>
              <a:spcAft>
                <a:spcPts val="0"/>
              </a:spcAft>
            </a:pPr>
            <a:r>
              <a:rPr lang="el-GR">
                <a:latin typeface="Palatino"/>
                <a:cs typeface="Palatino"/>
              </a:rPr>
              <a:t>ἰὼ δειράδες Παρνασοῦ πέτρας</a:t>
            </a:r>
          </a:p>
          <a:p>
            <a:pPr indent="269875" algn="just">
              <a:lnSpc>
                <a:spcPct val="130000"/>
              </a:lnSpc>
              <a:spcAft>
                <a:spcPts val="0"/>
              </a:spcAft>
            </a:pPr>
            <a:r>
              <a:rPr lang="el-GR">
                <a:latin typeface="Palatino"/>
                <a:cs typeface="Palatino"/>
              </a:rPr>
              <a:t>ἔχουσαι σκόπελον οὐράνιόν θ' ἕδραν,</a:t>
            </a:r>
          </a:p>
          <a:p>
            <a:pPr indent="269875" algn="just">
              <a:lnSpc>
                <a:spcPct val="130000"/>
              </a:lnSpc>
              <a:spcAft>
                <a:spcPts val="0"/>
              </a:spcAft>
            </a:pPr>
            <a:r>
              <a:rPr lang="el-GR">
                <a:latin typeface="Palatino"/>
                <a:cs typeface="Palatino"/>
              </a:rPr>
              <a:t>ἵνα Βάκχιος ἀμφιπύρους ἀνέχων πεύκας</a:t>
            </a:r>
          </a:p>
          <a:p>
            <a:pPr indent="269875" algn="just">
              <a:lnSpc>
                <a:spcPct val="130000"/>
              </a:lnSpc>
              <a:spcAft>
                <a:spcPts val="0"/>
              </a:spcAft>
            </a:pPr>
            <a:r>
              <a:rPr lang="el-GR">
                <a:latin typeface="Palatino"/>
                <a:cs typeface="Palatino"/>
              </a:rPr>
              <a:t>λαιψηρὰ πηδᾶι νυκτιπόλοις ἅμα σὺν Βάκχαις. </a:t>
            </a:r>
            <a:endParaRPr lang="es-ES_tradnl">
              <a:latin typeface="Palatino"/>
              <a:ea typeface="Cambria"/>
              <a:cs typeface="Palatino"/>
            </a:endParaRPr>
          </a:p>
        </p:txBody>
      </p:sp>
      <p:sp>
        <p:nvSpPr>
          <p:cNvPr id="11" name="CuadroTexto 10"/>
          <p:cNvSpPr txBox="1"/>
          <p:nvPr/>
        </p:nvSpPr>
        <p:spPr>
          <a:xfrm>
            <a:off x="5293793" y="3808352"/>
            <a:ext cx="3521167" cy="2409891"/>
          </a:xfrm>
          <a:prstGeom prst="rect">
            <a:avLst/>
          </a:prstGeom>
          <a:noFill/>
        </p:spPr>
        <p:txBody>
          <a:bodyPr wrap="square" rtlCol="0">
            <a:spAutoFit/>
          </a:bodyPr>
          <a:lstStyle/>
          <a:p>
            <a:pPr algn="just">
              <a:lnSpc>
                <a:spcPct val="120000"/>
              </a:lnSpc>
            </a:pPr>
            <a:r>
              <a:rPr lang="es-ES_tradnl">
                <a:latin typeface="Palatino"/>
                <a:ea typeface="Cambria"/>
                <a:cs typeface="Palatino"/>
              </a:rPr>
              <a:t>Ah, </a:t>
            </a:r>
            <a:r>
              <a:rPr lang="es-ES_tradnl">
                <a:solidFill>
                  <a:srgbClr val="FF0000"/>
                </a:solidFill>
                <a:latin typeface="Palatino"/>
                <a:ea typeface="Cambria"/>
                <a:cs typeface="Palatino"/>
              </a:rPr>
              <a:t>rupi del monte Parnaso</a:t>
            </a:r>
            <a:r>
              <a:rPr lang="es-ES_tradnl">
                <a:latin typeface="Palatino"/>
                <a:ea typeface="Cambria"/>
                <a:cs typeface="Palatino"/>
              </a:rPr>
              <a:t>,</a:t>
            </a:r>
          </a:p>
          <a:p>
            <a:pPr algn="just">
              <a:lnSpc>
                <a:spcPct val="120000"/>
              </a:lnSpc>
            </a:pPr>
            <a:r>
              <a:rPr lang="es-ES_tradnl">
                <a:latin typeface="Palatino"/>
                <a:ea typeface="Cambria"/>
                <a:cs typeface="Palatino"/>
              </a:rPr>
              <a:t>che avete pico e celeste dimora, dove Bacco brandendo fiaccole ardenti balza</a:t>
            </a:r>
          </a:p>
          <a:p>
            <a:pPr algn="just">
              <a:lnSpc>
                <a:spcPct val="120000"/>
              </a:lnSpc>
            </a:pPr>
            <a:r>
              <a:rPr lang="es-ES_tradnl">
                <a:latin typeface="Palatino"/>
                <a:ea typeface="Cambria"/>
                <a:cs typeface="Palatino"/>
              </a:rPr>
              <a:t>velocemente </a:t>
            </a:r>
            <a:r>
              <a:rPr lang="es-ES_tradnl">
                <a:solidFill>
                  <a:srgbClr val="FF0000"/>
                </a:solidFill>
                <a:latin typeface="Palatino"/>
                <a:ea typeface="Cambria"/>
                <a:cs typeface="Palatino"/>
              </a:rPr>
              <a:t>con le Baccanti che si aggirano nella notte</a:t>
            </a:r>
            <a:r>
              <a:rPr lang="es-ES_tradnl">
                <a:latin typeface="Palatino"/>
                <a:ea typeface="Cambria"/>
                <a:cs typeface="Palatino"/>
              </a:rPr>
              <a:t> (trad. M. Pellegrino, ed. Palomar).</a:t>
            </a:r>
            <a:endParaRPr lang="es-ES"/>
          </a:p>
        </p:txBody>
      </p:sp>
    </p:spTree>
    <p:extLst>
      <p:ext uri="{BB962C8B-B14F-4D97-AF65-F5344CB8AC3E}">
        <p14:creationId xmlns:p14="http://schemas.microsoft.com/office/powerpoint/2010/main" val="1936926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00492"/>
            <a:ext cx="5220861" cy="1518877"/>
          </a:xfrm>
          <a:prstGeom prst="rect">
            <a:avLst/>
          </a:prstGeom>
          <a:noFill/>
        </p:spPr>
        <p:txBody>
          <a:bodyPr wrap="square" rtlCol="0">
            <a:spAutoFit/>
          </a:bodyPr>
          <a:lstStyle/>
          <a:p>
            <a:pPr marL="342900" indent="-342900" algn="just">
              <a:lnSpc>
                <a:spcPct val="130000"/>
              </a:lnSpc>
              <a:buFont typeface="Arial"/>
              <a:buChar char="•"/>
            </a:pPr>
            <a:r>
              <a:rPr lang="el-GR">
                <a:latin typeface="Palatino"/>
                <a:cs typeface="Palatino"/>
              </a:rPr>
              <a:t>Eur. </a:t>
            </a:r>
            <a:r>
              <a:rPr lang="el-GR" i="1">
                <a:latin typeface="Palatino"/>
                <a:cs typeface="Palatino"/>
              </a:rPr>
              <a:t>Hyps</a:t>
            </a:r>
            <a:r>
              <a:rPr lang="el-GR">
                <a:latin typeface="Palatino"/>
                <a:cs typeface="Palatino"/>
              </a:rPr>
              <a:t>. 1-3 </a:t>
            </a:r>
          </a:p>
          <a:p>
            <a:pPr indent="446088" algn="just">
              <a:lnSpc>
                <a:spcPct val="130000"/>
              </a:lnSpc>
            </a:pPr>
            <a:r>
              <a:rPr lang="el-GR">
                <a:latin typeface="Palatino"/>
                <a:cs typeface="Palatino"/>
              </a:rPr>
              <a:t>Διόνυσος, ὃς θύρσοισι καὶ νεβρῶν δοραῖς</a:t>
            </a:r>
          </a:p>
          <a:p>
            <a:pPr indent="446088" algn="just">
              <a:lnSpc>
                <a:spcPct val="130000"/>
              </a:lnSpc>
            </a:pPr>
            <a:r>
              <a:rPr lang="el-GR">
                <a:latin typeface="Palatino"/>
                <a:cs typeface="Palatino"/>
              </a:rPr>
              <a:t>καθαπτὸς ἐν πεύκῃσι Παρνασὸν κάτα</a:t>
            </a:r>
          </a:p>
          <a:p>
            <a:pPr indent="446088" algn="just">
              <a:lnSpc>
                <a:spcPct val="130000"/>
              </a:lnSpc>
            </a:pPr>
            <a:r>
              <a:rPr lang="el-GR">
                <a:latin typeface="Palatino"/>
                <a:cs typeface="Palatino"/>
              </a:rPr>
              <a:t>πηδᾷ χορεύων παρθένοις σὺν Δελφίσιν </a:t>
            </a:r>
            <a:endParaRPr lang="es-ES_tradnl">
              <a:latin typeface="Palatino"/>
              <a:cs typeface="Palatino"/>
            </a:endParaRPr>
          </a:p>
        </p:txBody>
      </p:sp>
      <p:sp>
        <p:nvSpPr>
          <p:cNvPr id="3" name="CuadroTexto 2"/>
          <p:cNvSpPr txBox="1"/>
          <p:nvPr/>
        </p:nvSpPr>
        <p:spPr>
          <a:xfrm>
            <a:off x="2419633" y="331911"/>
            <a:ext cx="4057521" cy="461665"/>
          </a:xfrm>
          <a:prstGeom prst="rect">
            <a:avLst/>
          </a:prstGeom>
          <a:noFill/>
        </p:spPr>
        <p:txBody>
          <a:bodyPr wrap="none" rtlCol="0">
            <a:spAutoFit/>
          </a:bodyPr>
          <a:lstStyle/>
          <a:p>
            <a:pPr algn="ctr"/>
            <a:r>
              <a:rPr lang="es-ES" sz="2400" b="1">
                <a:latin typeface="Palatino"/>
                <a:cs typeface="Palatino"/>
              </a:rPr>
              <a:t>Tiadi: parthenoi delfie, tiasi  </a:t>
            </a:r>
          </a:p>
        </p:txBody>
      </p:sp>
      <p:sp>
        <p:nvSpPr>
          <p:cNvPr id="7" name="CuadroTexto 6"/>
          <p:cNvSpPr txBox="1"/>
          <p:nvPr/>
        </p:nvSpPr>
        <p:spPr>
          <a:xfrm>
            <a:off x="5053352" y="1202388"/>
            <a:ext cx="3810283" cy="1200329"/>
          </a:xfrm>
          <a:prstGeom prst="rect">
            <a:avLst/>
          </a:prstGeom>
          <a:noFill/>
        </p:spPr>
        <p:txBody>
          <a:bodyPr wrap="square" rtlCol="0">
            <a:spAutoFit/>
          </a:bodyPr>
          <a:lstStyle/>
          <a:p>
            <a:pPr algn="just"/>
            <a:r>
              <a:rPr lang="es-ES_tradnl">
                <a:latin typeface="Palatino"/>
                <a:cs typeface="Palatino"/>
              </a:rPr>
              <a:t>Dioniso, quien provisto de tirsos y pieles de nébride,</a:t>
            </a:r>
            <a:r>
              <a:rPr lang="es-ES">
                <a:latin typeface="Palatino"/>
                <a:cs typeface="Palatino"/>
              </a:rPr>
              <a:t> </a:t>
            </a:r>
            <a:r>
              <a:rPr lang="es-ES_tradnl">
                <a:latin typeface="Palatino"/>
                <a:cs typeface="Palatino"/>
              </a:rPr>
              <a:t>entre antorchas danza a saltos </a:t>
            </a:r>
            <a:r>
              <a:rPr lang="es-ES_tradnl">
                <a:solidFill>
                  <a:srgbClr val="FF0000"/>
                </a:solidFill>
                <a:latin typeface="Palatino"/>
                <a:cs typeface="Palatino"/>
              </a:rPr>
              <a:t>por el Parnaso en compañía de las vírgenes delfias</a:t>
            </a:r>
            <a:r>
              <a:rPr lang="es-ES_tradnl">
                <a:latin typeface="Palatino"/>
                <a:cs typeface="Palatino"/>
              </a:rPr>
              <a:t>.</a:t>
            </a:r>
            <a:r>
              <a:rPr lang="es-ES">
                <a:effectLst/>
                <a:latin typeface="Palatino"/>
                <a:cs typeface="Palatino"/>
              </a:rPr>
              <a:t> </a:t>
            </a:r>
            <a:endParaRPr lang="es-ES">
              <a:latin typeface="Palatino"/>
              <a:cs typeface="Palatino"/>
            </a:endParaRPr>
          </a:p>
        </p:txBody>
      </p:sp>
      <p:sp>
        <p:nvSpPr>
          <p:cNvPr id="8" name="Rectángulo 7"/>
          <p:cNvSpPr/>
          <p:nvPr/>
        </p:nvSpPr>
        <p:spPr>
          <a:xfrm>
            <a:off x="553978" y="3398381"/>
            <a:ext cx="3572680" cy="1878976"/>
          </a:xfrm>
          <a:prstGeom prst="rect">
            <a:avLst/>
          </a:prstGeom>
        </p:spPr>
        <p:txBody>
          <a:bodyPr wrap="square">
            <a:spAutoFit/>
          </a:bodyPr>
          <a:lstStyle/>
          <a:p>
            <a:pPr marL="342900" indent="-342900" algn="just">
              <a:lnSpc>
                <a:spcPct val="130000"/>
              </a:lnSpc>
              <a:spcAft>
                <a:spcPts val="0"/>
              </a:spcAft>
              <a:buFont typeface="Arial"/>
              <a:buChar char="•"/>
            </a:pPr>
            <a:r>
              <a:rPr lang="el-GR">
                <a:latin typeface="Palatino"/>
                <a:cs typeface="Palatino"/>
              </a:rPr>
              <a:t>Eur.</a:t>
            </a:r>
            <a:r>
              <a:rPr lang="el-GR" i="1">
                <a:latin typeface="Palatino"/>
                <a:cs typeface="Palatino"/>
              </a:rPr>
              <a:t> Bacch</a:t>
            </a:r>
            <a:r>
              <a:rPr lang="el-GR">
                <a:latin typeface="Palatino"/>
                <a:cs typeface="Palatino"/>
              </a:rPr>
              <a:t>. 556-559</a:t>
            </a:r>
          </a:p>
          <a:p>
            <a:pPr indent="365125" algn="just">
              <a:lnSpc>
                <a:spcPct val="130000"/>
              </a:lnSpc>
              <a:spcAft>
                <a:spcPts val="0"/>
              </a:spcAft>
            </a:pPr>
            <a:r>
              <a:rPr lang="el-GR">
                <a:latin typeface="Palatino"/>
                <a:cs typeface="Palatino"/>
              </a:rPr>
              <a:t>πόθι Νύσας ἄρα τᾶς θη-</a:t>
            </a:r>
          </a:p>
          <a:p>
            <a:pPr indent="365125" algn="just">
              <a:lnSpc>
                <a:spcPct val="130000"/>
              </a:lnSpc>
              <a:spcAft>
                <a:spcPts val="0"/>
              </a:spcAft>
            </a:pPr>
            <a:r>
              <a:rPr lang="el-GR">
                <a:latin typeface="Palatino"/>
                <a:cs typeface="Palatino"/>
              </a:rPr>
              <a:t>ροτρόφου θυρσοφορεῖς</a:t>
            </a:r>
          </a:p>
          <a:p>
            <a:pPr indent="365125" algn="just">
              <a:lnSpc>
                <a:spcPct val="130000"/>
              </a:lnSpc>
              <a:spcAft>
                <a:spcPts val="0"/>
              </a:spcAft>
            </a:pPr>
            <a:r>
              <a:rPr lang="el-GR">
                <a:latin typeface="Palatino"/>
                <a:cs typeface="Palatino"/>
              </a:rPr>
              <a:t>θιάσους, ὦ Διόνυσ', ἢ</a:t>
            </a:r>
          </a:p>
          <a:p>
            <a:pPr indent="365125" algn="just">
              <a:lnSpc>
                <a:spcPct val="130000"/>
              </a:lnSpc>
              <a:spcAft>
                <a:spcPts val="0"/>
              </a:spcAft>
            </a:pPr>
            <a:r>
              <a:rPr lang="el-GR">
                <a:latin typeface="Palatino"/>
                <a:cs typeface="Palatino"/>
              </a:rPr>
              <a:t>κορυφαῖς Κωρυκίαις; </a:t>
            </a:r>
            <a:endParaRPr lang="es-ES_tradnl">
              <a:latin typeface="Palatino"/>
              <a:ea typeface="Cambria"/>
              <a:cs typeface="Palatino"/>
            </a:endParaRPr>
          </a:p>
        </p:txBody>
      </p:sp>
      <p:sp>
        <p:nvSpPr>
          <p:cNvPr id="9" name="CuadroTexto 8"/>
          <p:cNvSpPr txBox="1"/>
          <p:nvPr/>
        </p:nvSpPr>
        <p:spPr>
          <a:xfrm>
            <a:off x="4564164" y="3594828"/>
            <a:ext cx="3521167" cy="1518877"/>
          </a:xfrm>
          <a:prstGeom prst="rect">
            <a:avLst/>
          </a:prstGeom>
          <a:noFill/>
        </p:spPr>
        <p:txBody>
          <a:bodyPr wrap="square" rtlCol="0">
            <a:spAutoFit/>
          </a:bodyPr>
          <a:lstStyle/>
          <a:p>
            <a:pPr algn="just">
              <a:lnSpc>
                <a:spcPct val="130000"/>
              </a:lnSpc>
            </a:pPr>
            <a:r>
              <a:rPr lang="es-ES_tradnl">
                <a:latin typeface="Palatino"/>
                <a:ea typeface="Cambria"/>
                <a:cs typeface="Palatino"/>
              </a:rPr>
              <a:t>Forse ora guidi</a:t>
            </a:r>
            <a:r>
              <a:rPr lang="es-ES_tradnl">
                <a:solidFill>
                  <a:srgbClr val="FF0000"/>
                </a:solidFill>
                <a:latin typeface="Palatino"/>
                <a:ea typeface="Cambria"/>
                <a:cs typeface="Palatino"/>
              </a:rPr>
              <a:t> i tiasi </a:t>
            </a:r>
            <a:r>
              <a:rPr lang="es-ES_tradnl">
                <a:latin typeface="Palatino"/>
                <a:ea typeface="Cambria"/>
                <a:cs typeface="Palatino"/>
              </a:rPr>
              <a:t>con il tirso</a:t>
            </a:r>
          </a:p>
          <a:p>
            <a:pPr algn="just">
              <a:lnSpc>
                <a:spcPct val="130000"/>
              </a:lnSpc>
            </a:pPr>
            <a:r>
              <a:rPr lang="es-ES_tradnl">
                <a:latin typeface="Palatino"/>
                <a:ea typeface="Cambria"/>
                <a:cs typeface="Palatino"/>
              </a:rPr>
              <a:t>in Nisa selvaggia, Dioniso,</a:t>
            </a:r>
          </a:p>
          <a:p>
            <a:pPr algn="just">
              <a:lnSpc>
                <a:spcPct val="130000"/>
              </a:lnSpc>
            </a:pPr>
            <a:r>
              <a:rPr lang="es-ES_tradnl">
                <a:latin typeface="Palatino"/>
                <a:ea typeface="Cambria"/>
                <a:cs typeface="Palatino"/>
              </a:rPr>
              <a:t>o</a:t>
            </a:r>
            <a:r>
              <a:rPr lang="es-ES_tradnl">
                <a:solidFill>
                  <a:srgbClr val="FF0000"/>
                </a:solidFill>
                <a:latin typeface="Palatino"/>
                <a:ea typeface="Cambria"/>
                <a:cs typeface="Palatino"/>
              </a:rPr>
              <a:t> sulle vette coricie?</a:t>
            </a:r>
            <a:r>
              <a:rPr lang="es-ES_tradnl">
                <a:latin typeface="Palatino"/>
                <a:ea typeface="Cambria"/>
                <a:cs typeface="Palatino"/>
              </a:rPr>
              <a:t> </a:t>
            </a:r>
            <a:r>
              <a:rPr lang="es-ES">
                <a:latin typeface="Palatino"/>
                <a:cs typeface="Palatino"/>
              </a:rPr>
              <a:t>(trad. Guidorizzi, ed. Lorenzo Valla).</a:t>
            </a:r>
            <a:endParaRPr lang="es-ES"/>
          </a:p>
        </p:txBody>
      </p:sp>
    </p:spTree>
    <p:extLst>
      <p:ext uri="{BB962C8B-B14F-4D97-AF65-F5344CB8AC3E}">
        <p14:creationId xmlns:p14="http://schemas.microsoft.com/office/powerpoint/2010/main" val="25855844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55652" y="331911"/>
            <a:ext cx="3185487" cy="461665"/>
          </a:xfrm>
          <a:prstGeom prst="rect">
            <a:avLst/>
          </a:prstGeom>
          <a:noFill/>
        </p:spPr>
        <p:txBody>
          <a:bodyPr wrap="none" rtlCol="0">
            <a:spAutoFit/>
          </a:bodyPr>
          <a:lstStyle/>
          <a:p>
            <a:pPr algn="ctr"/>
            <a:r>
              <a:rPr lang="es-ES" sz="2400" b="1">
                <a:latin typeface="Palatino"/>
                <a:cs typeface="Palatino"/>
              </a:rPr>
              <a:t>Tiadi: fanciulle</a:t>
            </a:r>
            <a:r>
              <a:rPr lang="es-ES" sz="2400" i="1">
                <a:latin typeface="Palatino"/>
                <a:cs typeface="Palatino"/>
              </a:rPr>
              <a:t> </a:t>
            </a:r>
            <a:r>
              <a:rPr lang="es-ES" sz="2400" b="1">
                <a:latin typeface="Palatino"/>
                <a:cs typeface="Palatino"/>
              </a:rPr>
              <a:t>delfie</a:t>
            </a:r>
          </a:p>
        </p:txBody>
      </p:sp>
      <p:sp>
        <p:nvSpPr>
          <p:cNvPr id="6" name="Rectángulo 5"/>
          <p:cNvSpPr/>
          <p:nvPr/>
        </p:nvSpPr>
        <p:spPr>
          <a:xfrm>
            <a:off x="553978" y="4046897"/>
            <a:ext cx="4626408" cy="2000529"/>
          </a:xfrm>
          <a:prstGeom prst="rect">
            <a:avLst/>
          </a:prstGeom>
        </p:spPr>
        <p:txBody>
          <a:bodyPr wrap="square">
            <a:spAutoFit/>
          </a:bodyPr>
          <a:lstStyle/>
          <a:p>
            <a:pPr marL="342900" indent="-342900" algn="just">
              <a:buFont typeface="Arial"/>
              <a:buChar char="•"/>
            </a:pPr>
            <a:endParaRPr lang="es-ES" sz="2000">
              <a:latin typeface="Palatino"/>
              <a:cs typeface="Palatino"/>
            </a:endParaRPr>
          </a:p>
        </p:txBody>
      </p:sp>
      <p:sp>
        <p:nvSpPr>
          <p:cNvPr id="4" name="CuadroTexto 3"/>
          <p:cNvSpPr txBox="1"/>
          <p:nvPr/>
        </p:nvSpPr>
        <p:spPr>
          <a:xfrm>
            <a:off x="5180386" y="1807218"/>
            <a:ext cx="3521167" cy="2308324"/>
          </a:xfrm>
          <a:prstGeom prst="rect">
            <a:avLst/>
          </a:prstGeom>
          <a:noFill/>
        </p:spPr>
        <p:txBody>
          <a:bodyPr wrap="square" rtlCol="0">
            <a:spAutoFit/>
          </a:bodyPr>
          <a:lstStyle/>
          <a:p>
            <a:pPr algn="just"/>
            <a:r>
              <a:rPr lang="es-ES_tradnl">
                <a:latin typeface="Palatino"/>
                <a:ea typeface="Cambria"/>
                <a:cs typeface="Palatino"/>
              </a:rPr>
              <a:t>En Delfos, toda floreciente de himnos danzaba la sacra feliz tierra. Tú mismo (</a:t>
            </a:r>
            <a:r>
              <a:rPr lang="es-ES_tradnl" i="1">
                <a:latin typeface="Palatino"/>
                <a:ea typeface="Cambria"/>
                <a:cs typeface="Palatino"/>
              </a:rPr>
              <a:t>i. e.</a:t>
            </a:r>
            <a:r>
              <a:rPr lang="es-ES_tradnl">
                <a:latin typeface="Palatino"/>
                <a:ea typeface="Cambria"/>
                <a:cs typeface="Palatino"/>
              </a:rPr>
              <a:t> Baco) mostrabas tu cuerpo estelar y </a:t>
            </a:r>
            <a:r>
              <a:rPr lang="es-ES_tradnl">
                <a:solidFill>
                  <a:srgbClr val="FF0000"/>
                </a:solidFill>
                <a:latin typeface="Palatino"/>
                <a:ea typeface="Cambria"/>
                <a:cs typeface="Palatino"/>
              </a:rPr>
              <a:t>junto a jóvenes delfias</a:t>
            </a:r>
            <a:r>
              <a:rPr lang="es-ES_tradnl">
                <a:latin typeface="Palatino"/>
                <a:ea typeface="Cambria"/>
                <a:cs typeface="Palatino"/>
              </a:rPr>
              <a:t> te apostaste </a:t>
            </a:r>
            <a:r>
              <a:rPr lang="es-ES_tradnl">
                <a:solidFill>
                  <a:srgbClr val="FF0000"/>
                </a:solidFill>
                <a:latin typeface="Palatino"/>
                <a:ea typeface="Cambria"/>
                <a:cs typeface="Palatino"/>
              </a:rPr>
              <a:t>en las laderas del Parnaso</a:t>
            </a:r>
            <a:r>
              <a:rPr lang="es-ES_tradnl">
                <a:latin typeface="Palatino"/>
                <a:ea typeface="Cambria"/>
                <a:cs typeface="Palatino"/>
              </a:rPr>
              <a:t>. </a:t>
            </a:r>
            <a:endParaRPr lang="es-ES">
              <a:latin typeface="Palatino"/>
              <a:ea typeface="Cambria"/>
              <a:cs typeface="Palatino"/>
            </a:endParaRPr>
          </a:p>
          <a:p>
            <a:endParaRPr lang="es-ES"/>
          </a:p>
        </p:txBody>
      </p:sp>
      <p:sp>
        <p:nvSpPr>
          <p:cNvPr id="5" name="Rectángulo 4"/>
          <p:cNvSpPr/>
          <p:nvPr/>
        </p:nvSpPr>
        <p:spPr>
          <a:xfrm>
            <a:off x="251113" y="1458576"/>
            <a:ext cx="4586053" cy="2331407"/>
          </a:xfrm>
          <a:prstGeom prst="rect">
            <a:avLst/>
          </a:prstGeom>
        </p:spPr>
        <p:txBody>
          <a:bodyPr wrap="square">
            <a:spAutoFit/>
          </a:bodyPr>
          <a:lstStyle/>
          <a:p>
            <a:pPr marL="342900" indent="-342900" algn="just">
              <a:lnSpc>
                <a:spcPct val="130000"/>
              </a:lnSpc>
              <a:spcAft>
                <a:spcPts val="0"/>
              </a:spcAft>
              <a:buFont typeface="Arial"/>
              <a:buChar char="•"/>
            </a:pPr>
            <a:r>
              <a:rPr lang="es-ES_tradnl">
                <a:latin typeface="Palatino"/>
                <a:cs typeface="Palatino"/>
              </a:rPr>
              <a:t>Philod</a:t>
            </a:r>
            <a:r>
              <a:rPr lang="es-ES">
                <a:latin typeface="Palatino"/>
                <a:cs typeface="Palatino"/>
              </a:rPr>
              <a:t> . Scarph. 19-23 (ed. Powell, </a:t>
            </a:r>
            <a:r>
              <a:rPr lang="es-ES" i="1">
                <a:latin typeface="Palatino"/>
                <a:cs typeface="Palatino"/>
              </a:rPr>
              <a:t>Coll. Alex</a:t>
            </a:r>
            <a:r>
              <a:rPr lang="es-ES">
                <a:latin typeface="Palatino"/>
                <a:cs typeface="Palatino"/>
              </a:rPr>
              <a:t>. p. 165)</a:t>
            </a:r>
          </a:p>
          <a:p>
            <a:pPr indent="446088" algn="just">
              <a:lnSpc>
                <a:spcPct val="110000"/>
              </a:lnSpc>
              <a:spcAft>
                <a:spcPts val="0"/>
              </a:spcAft>
            </a:pPr>
            <a:r>
              <a:rPr lang="es-ES_tradnl">
                <a:latin typeface="Palatino"/>
                <a:ea typeface="Cambria"/>
                <a:cs typeface="Palatino"/>
              </a:rPr>
              <a:t>πᾶσα δ' ὑμνοβρύης χόρευ-</a:t>
            </a:r>
            <a:endParaRPr lang="es-ES">
              <a:latin typeface="Palatino"/>
              <a:ea typeface="Cambria"/>
              <a:cs typeface="Palatino"/>
            </a:endParaRPr>
          </a:p>
          <a:p>
            <a:pPr indent="446088" algn="just">
              <a:lnSpc>
                <a:spcPct val="110000"/>
              </a:lnSpc>
              <a:spcAft>
                <a:spcPts val="0"/>
              </a:spcAft>
            </a:pPr>
            <a:r>
              <a:rPr lang="es-ES_tradnl">
                <a:latin typeface="Palatino"/>
                <a:ea typeface="Cambria"/>
                <a:cs typeface="Palatino"/>
              </a:rPr>
              <a:t>ε[ν Δελφῶ]ν ἱερὰ μάκαιρα χώρα·</a:t>
            </a:r>
            <a:endParaRPr lang="es-ES">
              <a:latin typeface="Palatino"/>
              <a:ea typeface="Cambria"/>
              <a:cs typeface="Palatino"/>
            </a:endParaRPr>
          </a:p>
          <a:p>
            <a:pPr indent="446088" algn="just">
              <a:lnSpc>
                <a:spcPct val="110000"/>
              </a:lnSpc>
              <a:spcAft>
                <a:spcPts val="0"/>
              </a:spcAft>
            </a:pPr>
            <a:r>
              <a:rPr lang="es-ES_tradnl">
                <a:latin typeface="Palatino"/>
                <a:ea typeface="Cambria"/>
                <a:cs typeface="Palatino"/>
              </a:rPr>
              <a:t>αὐτὸς δ' ἀστε[ρόεν δ]έμας</a:t>
            </a:r>
            <a:endParaRPr lang="es-ES">
              <a:latin typeface="Palatino"/>
              <a:ea typeface="Cambria"/>
              <a:cs typeface="Palatino"/>
            </a:endParaRPr>
          </a:p>
          <a:p>
            <a:pPr indent="446088" algn="just">
              <a:lnSpc>
                <a:spcPct val="110000"/>
              </a:lnSpc>
              <a:spcAft>
                <a:spcPts val="0"/>
              </a:spcAft>
            </a:pPr>
            <a:r>
              <a:rPr lang="es-ES_tradnl">
                <a:latin typeface="Palatino"/>
                <a:ea typeface="Cambria"/>
                <a:cs typeface="Palatino"/>
              </a:rPr>
              <a:t>φαίνων Δελφίσι σὺν κόραις</a:t>
            </a:r>
            <a:endParaRPr lang="es-ES">
              <a:latin typeface="Palatino"/>
              <a:ea typeface="Cambria"/>
              <a:cs typeface="Palatino"/>
            </a:endParaRPr>
          </a:p>
          <a:p>
            <a:pPr indent="446088" algn="just">
              <a:lnSpc>
                <a:spcPct val="110000"/>
              </a:lnSpc>
              <a:spcAft>
                <a:spcPts val="0"/>
              </a:spcAft>
            </a:pPr>
            <a:r>
              <a:rPr lang="es-ES_tradnl">
                <a:latin typeface="Palatino"/>
                <a:ea typeface="Cambria"/>
                <a:cs typeface="Palatino"/>
              </a:rPr>
              <a:t>[Παρν]ασσοῦ πτύχας ἔστας.</a:t>
            </a:r>
          </a:p>
        </p:txBody>
      </p:sp>
    </p:spTree>
    <p:extLst>
      <p:ext uri="{BB962C8B-B14F-4D97-AF65-F5344CB8AC3E}">
        <p14:creationId xmlns:p14="http://schemas.microsoft.com/office/powerpoint/2010/main" val="39915448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1552" y="1083831"/>
            <a:ext cx="7837714" cy="3277820"/>
          </a:xfrm>
          <a:prstGeom prst="rect">
            <a:avLst/>
          </a:prstGeom>
        </p:spPr>
        <p:txBody>
          <a:bodyPr wrap="square">
            <a:spAutoFit/>
          </a:bodyPr>
          <a:lstStyle/>
          <a:p>
            <a:pPr indent="363538" algn="just">
              <a:lnSpc>
                <a:spcPct val="130000"/>
              </a:lnSpc>
            </a:pPr>
            <a:r>
              <a:rPr lang="nb-NO" sz="2000">
                <a:solidFill>
                  <a:srgbClr val="000000"/>
                </a:solidFill>
                <a:latin typeface="Palatino"/>
                <a:cs typeface="Palatino"/>
              </a:rPr>
              <a:t>Plu.</a:t>
            </a:r>
            <a:r>
              <a:rPr lang="nb-NO" sz="2000" i="1">
                <a:solidFill>
                  <a:srgbClr val="000000"/>
                </a:solidFill>
                <a:latin typeface="Palatino"/>
                <a:cs typeface="Palatino"/>
              </a:rPr>
              <a:t> Is. et Os. </a:t>
            </a:r>
            <a:r>
              <a:rPr lang="nb-NO" sz="2000">
                <a:solidFill>
                  <a:srgbClr val="000000"/>
                </a:solidFill>
                <a:latin typeface="Palatino"/>
                <a:cs typeface="Palatino"/>
              </a:rPr>
              <a:t>364 E </a:t>
            </a:r>
            <a:r>
              <a:rPr lang="el-GR" sz="2000">
                <a:solidFill>
                  <a:srgbClr val="000000"/>
                </a:solidFill>
                <a:latin typeface="Palatino"/>
                <a:cs typeface="Palatino"/>
              </a:rPr>
              <a:t>Ὅτι μὲν οὖν ὁ αὐτός ἐστι Διονύσῳ, τίνα μᾶλλον ἢ σὲ γινώσκειν, ὦ Κλέα, δὴ προσῆκόν ἐστιν, ἀρχηίδα μὲν οὖσαν ἐν Δελφοῖς τῶν Θυιάδων, τοῖς δ' Ὀσιριακοῖς καθωσιωμένην ἱεροῖς ἀπὸ πατρὸς καὶ μητρός; </a:t>
            </a:r>
            <a:endParaRPr lang="es-ES_tradnl" sz="2000">
              <a:solidFill>
                <a:srgbClr val="000000"/>
              </a:solidFill>
              <a:latin typeface="Palatino"/>
              <a:cs typeface="Palatino"/>
            </a:endParaRPr>
          </a:p>
          <a:p>
            <a:pPr indent="363538" algn="just">
              <a:lnSpc>
                <a:spcPct val="130000"/>
              </a:lnSpc>
            </a:pPr>
            <a:r>
              <a:rPr lang="es-ES_tradnl" sz="2000">
                <a:solidFill>
                  <a:srgbClr val="000000"/>
                </a:solidFill>
                <a:latin typeface="Palatino"/>
                <a:cs typeface="Palatino"/>
              </a:rPr>
              <a:t>Che Osiride s’identifichi con Dioniso chi meglio di te potrebbe autorevolmente conoscerlo, o Clea, che sei </a:t>
            </a:r>
            <a:r>
              <a:rPr lang="es-ES_tradnl" sz="2000">
                <a:solidFill>
                  <a:srgbClr val="FF0000"/>
                </a:solidFill>
                <a:latin typeface="Palatino"/>
                <a:cs typeface="Palatino"/>
              </a:rPr>
              <a:t>la principessa </a:t>
            </a:r>
            <a:r>
              <a:rPr lang="es-ES_tradnl" sz="2000">
                <a:solidFill>
                  <a:srgbClr val="000000"/>
                </a:solidFill>
                <a:latin typeface="Palatino"/>
                <a:cs typeface="Palatino"/>
              </a:rPr>
              <a:t>delle fanciulle ispirate di Delfi e sei stata consacrata dal padre e dalla madre ai riti di Osiride? </a:t>
            </a:r>
            <a:r>
              <a:rPr lang="nb-NO" sz="2000">
                <a:solidFill>
                  <a:srgbClr val="000000"/>
                </a:solidFill>
                <a:latin typeface="Palatino"/>
                <a:cs typeface="Palatino"/>
              </a:rPr>
              <a:t>(trad. V. Cilento, ed. M. D’Auria).</a:t>
            </a:r>
            <a:endParaRPr lang="es-ES_tradnl" sz="2000">
              <a:solidFill>
                <a:srgbClr val="000000"/>
              </a:solidFill>
              <a:latin typeface="Palatino"/>
              <a:cs typeface="Palatino"/>
            </a:endParaRPr>
          </a:p>
        </p:txBody>
      </p:sp>
      <p:sp>
        <p:nvSpPr>
          <p:cNvPr id="5" name="Rectángulo 4"/>
          <p:cNvSpPr/>
          <p:nvPr/>
        </p:nvSpPr>
        <p:spPr>
          <a:xfrm>
            <a:off x="1526664" y="370153"/>
            <a:ext cx="3353026" cy="523220"/>
          </a:xfrm>
          <a:prstGeom prst="rect">
            <a:avLst/>
          </a:prstGeom>
        </p:spPr>
        <p:txBody>
          <a:bodyPr wrap="none">
            <a:spAutoFit/>
          </a:bodyPr>
          <a:lstStyle/>
          <a:p>
            <a:pPr algn="ctr"/>
            <a:r>
              <a:rPr lang="es-ES" sz="2800">
                <a:latin typeface="Palatino" charset="0"/>
                <a:cs typeface="Palatino" charset="0"/>
              </a:rPr>
              <a:t>La guida delle Tiadi</a:t>
            </a:r>
          </a:p>
        </p:txBody>
      </p:sp>
      <p:sp>
        <p:nvSpPr>
          <p:cNvPr id="2" name="CuadroTexto 1"/>
          <p:cNvSpPr txBox="1"/>
          <p:nvPr/>
        </p:nvSpPr>
        <p:spPr>
          <a:xfrm>
            <a:off x="711552" y="4665710"/>
            <a:ext cx="8123543" cy="966418"/>
          </a:xfrm>
          <a:prstGeom prst="rect">
            <a:avLst/>
          </a:prstGeom>
          <a:noFill/>
        </p:spPr>
        <p:txBody>
          <a:bodyPr wrap="square" rtlCol="0">
            <a:spAutoFit/>
          </a:bodyPr>
          <a:lstStyle/>
          <a:p>
            <a:pPr marL="342900" indent="-342900">
              <a:lnSpc>
                <a:spcPct val="120000"/>
              </a:lnSpc>
              <a:buFont typeface="Arial"/>
              <a:buChar char="•"/>
            </a:pPr>
            <a:r>
              <a:rPr lang="es-ES" sz="2400">
                <a:latin typeface="Palatino Linotype"/>
                <a:cs typeface="Palatino Linotype"/>
              </a:rPr>
              <a:t>Denominazioni delle sacerdotissa: </a:t>
            </a:r>
          </a:p>
          <a:p>
            <a:pPr>
              <a:lnSpc>
                <a:spcPct val="120000"/>
              </a:lnSpc>
            </a:pPr>
            <a:r>
              <a:rPr lang="es-ES_tradnl" sz="2400">
                <a:latin typeface="Palatino Linotype"/>
                <a:cs typeface="Palatino Linotype"/>
              </a:rPr>
              <a:t>ἀρχηΐς</a:t>
            </a:r>
            <a:r>
              <a:rPr lang="es-ES" sz="2400">
                <a:latin typeface="Palatino Linotype"/>
                <a:cs typeface="Palatino Linotype"/>
              </a:rPr>
              <a:t> e </a:t>
            </a:r>
            <a:r>
              <a:rPr lang="en-US" sz="2400">
                <a:latin typeface="Palatino Linotype"/>
                <a:cs typeface="Palatino Linotype"/>
              </a:rPr>
              <a:t>ἀρχηγός (Plu. </a:t>
            </a:r>
            <a:r>
              <a:rPr lang="en-US" sz="2400" i="1">
                <a:latin typeface="Palatino Linotype"/>
                <a:cs typeface="Palatino Linotype"/>
              </a:rPr>
              <a:t>Quaest. Gr</a:t>
            </a:r>
            <a:r>
              <a:rPr lang="en-US" sz="2400">
                <a:latin typeface="Palatino Linotype"/>
                <a:cs typeface="Palatino Linotype"/>
              </a:rPr>
              <a:t>. </a:t>
            </a:r>
            <a:r>
              <a:rPr lang="nb-NO" sz="2400">
                <a:solidFill>
                  <a:srgbClr val="000000"/>
                </a:solidFill>
                <a:latin typeface="Palatino"/>
                <a:cs typeface="Palatino"/>
              </a:rPr>
              <a:t>293 F) </a:t>
            </a:r>
            <a:r>
              <a:rPr lang="en-US" sz="2400">
                <a:latin typeface="Palatino Linotype"/>
                <a:cs typeface="Palatino Linotype"/>
              </a:rPr>
              <a:t>“la guida”</a:t>
            </a:r>
            <a:r>
              <a:rPr lang="es-ES" sz="2400">
                <a:effectLst/>
                <a:latin typeface="Palatino Linotype"/>
                <a:cs typeface="Palatino Linotype"/>
              </a:rPr>
              <a:t> </a:t>
            </a:r>
            <a:endParaRPr lang="es-ES" sz="2400">
              <a:latin typeface="Palatino Linotype"/>
              <a:cs typeface="Palatino Linotype"/>
            </a:endParaRPr>
          </a:p>
        </p:txBody>
      </p:sp>
    </p:spTree>
    <p:extLst>
      <p:ext uri="{BB962C8B-B14F-4D97-AF65-F5344CB8AC3E}">
        <p14:creationId xmlns:p14="http://schemas.microsoft.com/office/powerpoint/2010/main" val="37539066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66925" y="331911"/>
            <a:ext cx="1962947" cy="461665"/>
          </a:xfrm>
          <a:prstGeom prst="rect">
            <a:avLst/>
          </a:prstGeom>
          <a:noFill/>
        </p:spPr>
        <p:txBody>
          <a:bodyPr wrap="none" rtlCol="0">
            <a:spAutoFit/>
          </a:bodyPr>
          <a:lstStyle/>
          <a:p>
            <a:pPr algn="ctr"/>
            <a:r>
              <a:rPr lang="es-ES" sz="2400" b="1">
                <a:latin typeface="Palatino"/>
                <a:cs typeface="Palatino"/>
              </a:rPr>
              <a:t>OREIBASIA</a:t>
            </a:r>
          </a:p>
        </p:txBody>
      </p:sp>
      <p:sp>
        <p:nvSpPr>
          <p:cNvPr id="6" name="Rectángulo 5"/>
          <p:cNvSpPr/>
          <p:nvPr/>
        </p:nvSpPr>
        <p:spPr>
          <a:xfrm>
            <a:off x="553978" y="4046897"/>
            <a:ext cx="4626408" cy="2000529"/>
          </a:xfrm>
          <a:prstGeom prst="rect">
            <a:avLst/>
          </a:prstGeom>
        </p:spPr>
        <p:txBody>
          <a:bodyPr wrap="square">
            <a:spAutoFit/>
          </a:bodyPr>
          <a:lstStyle/>
          <a:p>
            <a:pPr marL="342900" indent="-342900" algn="just">
              <a:buFont typeface="Arial"/>
              <a:buChar char="•"/>
            </a:pPr>
            <a:endParaRPr lang="es-ES" sz="2000">
              <a:latin typeface="Palatino"/>
              <a:cs typeface="Palatino"/>
            </a:endParaRPr>
          </a:p>
        </p:txBody>
      </p:sp>
      <p:sp>
        <p:nvSpPr>
          <p:cNvPr id="5" name="Rectángulo 4"/>
          <p:cNvSpPr/>
          <p:nvPr/>
        </p:nvSpPr>
        <p:spPr>
          <a:xfrm>
            <a:off x="251114" y="1458576"/>
            <a:ext cx="8490916" cy="3677930"/>
          </a:xfrm>
          <a:prstGeom prst="rect">
            <a:avLst/>
          </a:prstGeom>
        </p:spPr>
        <p:txBody>
          <a:bodyPr wrap="square">
            <a:spAutoFit/>
          </a:bodyPr>
          <a:lstStyle/>
          <a:p>
            <a:pPr marL="342900" indent="-342900" algn="just">
              <a:lnSpc>
                <a:spcPct val="130000"/>
              </a:lnSpc>
              <a:spcAft>
                <a:spcPts val="0"/>
              </a:spcAft>
              <a:buFont typeface="Arial"/>
              <a:buChar char="•"/>
            </a:pPr>
            <a:r>
              <a:rPr lang="el-GR" sz="2000">
                <a:latin typeface="Palatino"/>
                <a:cs typeface="Palatino"/>
              </a:rPr>
              <a:t>Plu. </a:t>
            </a:r>
            <a:r>
              <a:rPr lang="el-GR" sz="2000" i="1">
                <a:latin typeface="Palatino"/>
                <a:cs typeface="Palatino"/>
              </a:rPr>
              <a:t>Prim. frig</a:t>
            </a:r>
            <a:r>
              <a:rPr lang="el-GR" sz="2000">
                <a:latin typeface="Palatino"/>
                <a:cs typeface="Palatino"/>
              </a:rPr>
              <a:t>. 953 C-D ἐν δὲ Δελφοῖς αὐτὸς ἤκουες ὅτι τῶν εἰς τὸν Παρνασὸν ἀναβάντων βοηθῆσαι ταῖς Θυιάσιν, ἀπειλημμέναις ὑπὸ πνεύματος χαλεποῦ καὶ χιόνος, οὕτως ἐγένοντο διὰ τὸν πάγον σκληραὶ καὶ ξυλώδεις αἱ χλαμύδες, ὡς καὶ θραύεσθαι διατεινομένας καὶ ῥήγνυσθαι. </a:t>
            </a:r>
            <a:endParaRPr lang="es-ES_tradnl" sz="2000">
              <a:latin typeface="Palatino"/>
              <a:cs typeface="Palatino"/>
            </a:endParaRPr>
          </a:p>
          <a:p>
            <a:pPr indent="620713" algn="just">
              <a:lnSpc>
                <a:spcPct val="130000"/>
              </a:lnSpc>
              <a:spcAft>
                <a:spcPts val="0"/>
              </a:spcAft>
            </a:pPr>
            <a:r>
              <a:rPr lang="es-ES" sz="2000">
                <a:latin typeface="Palatino"/>
                <a:cs typeface="Palatino"/>
              </a:rPr>
              <a:t>Tu stesso hai sentito a Delfi che tra </a:t>
            </a:r>
            <a:r>
              <a:rPr lang="es-ES" sz="2000">
                <a:solidFill>
                  <a:srgbClr val="FF0000"/>
                </a:solidFill>
                <a:latin typeface="Palatino"/>
                <a:cs typeface="Palatino"/>
              </a:rPr>
              <a:t>quanti sono saliti sul Parnaso</a:t>
            </a:r>
            <a:r>
              <a:rPr lang="es-ES" sz="2000">
                <a:latin typeface="Palatino"/>
                <a:cs typeface="Palatino"/>
              </a:rPr>
              <a:t> per</a:t>
            </a:r>
          </a:p>
          <a:p>
            <a:pPr algn="just">
              <a:lnSpc>
                <a:spcPct val="130000"/>
              </a:lnSpc>
            </a:pPr>
            <a:r>
              <a:rPr lang="es-ES" sz="2000">
                <a:latin typeface="Palatino"/>
                <a:cs typeface="Palatino"/>
              </a:rPr>
              <a:t>prestare aiuto alle Menadi, coloro che sono stati </a:t>
            </a:r>
            <a:r>
              <a:rPr lang="es-ES" sz="2000">
                <a:solidFill>
                  <a:srgbClr val="FF0000"/>
                </a:solidFill>
                <a:latin typeface="Palatino"/>
                <a:cs typeface="Palatino"/>
              </a:rPr>
              <a:t>sorpresi da violente tempeste e nevicate</a:t>
            </a:r>
            <a:r>
              <a:rPr lang="es-ES" sz="2000">
                <a:latin typeface="Palatino"/>
                <a:cs typeface="Palatino"/>
              </a:rPr>
              <a:t>, hanno avuto clamidi così rigide e legnose che, una volta tese, si sono lacerate e rotte.</a:t>
            </a:r>
            <a:r>
              <a:rPr lang="es-ES_tradnl" sz="2000">
                <a:latin typeface="Palatino"/>
                <a:ea typeface="Cambria"/>
                <a:cs typeface="Palatino"/>
              </a:rPr>
              <a:t> (tr. M. G. Castello, ed. Bompiani)</a:t>
            </a:r>
          </a:p>
        </p:txBody>
      </p:sp>
    </p:spTree>
    <p:extLst>
      <p:ext uri="{BB962C8B-B14F-4D97-AF65-F5344CB8AC3E}">
        <p14:creationId xmlns:p14="http://schemas.microsoft.com/office/powerpoint/2010/main" val="7466954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enade corriend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9554" y="420707"/>
            <a:ext cx="8233432" cy="4189986"/>
          </a:xfrm>
          <a:prstGeom prst="rect">
            <a:avLst/>
          </a:prstGeom>
        </p:spPr>
      </p:pic>
      <p:sp>
        <p:nvSpPr>
          <p:cNvPr id="5" name="Rectángulo 4"/>
          <p:cNvSpPr/>
          <p:nvPr/>
        </p:nvSpPr>
        <p:spPr>
          <a:xfrm>
            <a:off x="1" y="4590472"/>
            <a:ext cx="4812135" cy="2239074"/>
          </a:xfrm>
          <a:prstGeom prst="rect">
            <a:avLst/>
          </a:prstGeom>
        </p:spPr>
        <p:txBody>
          <a:bodyPr wrap="square">
            <a:spAutoFit/>
          </a:bodyPr>
          <a:lstStyle/>
          <a:p>
            <a:pPr marL="342900" indent="-342900" algn="just">
              <a:lnSpc>
                <a:spcPct val="130000"/>
              </a:lnSpc>
              <a:spcAft>
                <a:spcPts val="0"/>
              </a:spcAft>
              <a:buFont typeface="Arial"/>
              <a:buChar char="•"/>
            </a:pPr>
            <a:r>
              <a:rPr lang="el-GR">
                <a:latin typeface="Palatino"/>
                <a:cs typeface="Palatino"/>
              </a:rPr>
              <a:t>E.</a:t>
            </a:r>
            <a:r>
              <a:rPr lang="el-GR" i="1">
                <a:latin typeface="Palatino"/>
                <a:cs typeface="Palatino"/>
              </a:rPr>
              <a:t> Ion</a:t>
            </a:r>
            <a:r>
              <a:rPr lang="el-GR">
                <a:latin typeface="Palatino"/>
                <a:cs typeface="Palatino"/>
              </a:rPr>
              <a:t> 714-71</a:t>
            </a:r>
            <a:r>
              <a:rPr lang="es-ES_tradnl">
                <a:latin typeface="Palatino"/>
                <a:cs typeface="Palatino"/>
              </a:rPr>
              <a:t>7</a:t>
            </a:r>
            <a:r>
              <a:rPr lang="el-GR">
                <a:latin typeface="Palatino"/>
                <a:cs typeface="Palatino"/>
              </a:rPr>
              <a:t> </a:t>
            </a:r>
            <a:endParaRPr lang="es-ES_tradnl">
              <a:latin typeface="Palatino"/>
              <a:cs typeface="Palatino"/>
            </a:endParaRPr>
          </a:p>
          <a:p>
            <a:pPr indent="269875" algn="just">
              <a:lnSpc>
                <a:spcPct val="130000"/>
              </a:lnSpc>
              <a:spcAft>
                <a:spcPts val="0"/>
              </a:spcAft>
            </a:pPr>
            <a:r>
              <a:rPr lang="el-GR">
                <a:latin typeface="Palatino"/>
                <a:cs typeface="Palatino"/>
              </a:rPr>
              <a:t>ἰὼ δειράδες Παρνασοῦ πέτρας</a:t>
            </a:r>
          </a:p>
          <a:p>
            <a:pPr indent="269875" algn="just">
              <a:lnSpc>
                <a:spcPct val="130000"/>
              </a:lnSpc>
              <a:spcAft>
                <a:spcPts val="0"/>
              </a:spcAft>
            </a:pPr>
            <a:r>
              <a:rPr lang="el-GR">
                <a:latin typeface="Palatino"/>
                <a:cs typeface="Palatino"/>
              </a:rPr>
              <a:t>ἔχουσαι σκόπελον οὐράνιόν θ' ἕδραν,</a:t>
            </a:r>
          </a:p>
          <a:p>
            <a:pPr indent="269875" algn="just">
              <a:lnSpc>
                <a:spcPct val="130000"/>
              </a:lnSpc>
              <a:spcAft>
                <a:spcPts val="0"/>
              </a:spcAft>
            </a:pPr>
            <a:r>
              <a:rPr lang="el-GR">
                <a:latin typeface="Palatino"/>
                <a:cs typeface="Palatino"/>
              </a:rPr>
              <a:t>ἵνα Βάκχιος </a:t>
            </a:r>
            <a:r>
              <a:rPr lang="el-GR">
                <a:solidFill>
                  <a:srgbClr val="FF0000"/>
                </a:solidFill>
                <a:latin typeface="Palatino"/>
                <a:cs typeface="Palatino"/>
              </a:rPr>
              <a:t>ἀμφιπύρους ἀνέχων πεύκας</a:t>
            </a:r>
          </a:p>
          <a:p>
            <a:pPr indent="269875" algn="just">
              <a:lnSpc>
                <a:spcPct val="130000"/>
              </a:lnSpc>
              <a:spcAft>
                <a:spcPts val="0"/>
              </a:spcAft>
            </a:pPr>
            <a:r>
              <a:rPr lang="el-GR">
                <a:solidFill>
                  <a:srgbClr val="FF0000"/>
                </a:solidFill>
                <a:latin typeface="Palatino"/>
                <a:cs typeface="Palatino"/>
              </a:rPr>
              <a:t>λαιψηρὰ πηδᾶι</a:t>
            </a:r>
            <a:r>
              <a:rPr lang="el-GR">
                <a:latin typeface="Palatino"/>
                <a:cs typeface="Palatino"/>
              </a:rPr>
              <a:t> νυκτιπόλοις ἅμα σὺν Βάκχαις. </a:t>
            </a:r>
            <a:endParaRPr lang="es-ES_tradnl">
              <a:latin typeface="Palatino"/>
              <a:ea typeface="Cambria"/>
              <a:cs typeface="Palatino"/>
            </a:endParaRPr>
          </a:p>
        </p:txBody>
      </p:sp>
      <p:sp>
        <p:nvSpPr>
          <p:cNvPr id="6" name="CuadroTexto 5"/>
          <p:cNvSpPr txBox="1"/>
          <p:nvPr/>
        </p:nvSpPr>
        <p:spPr>
          <a:xfrm>
            <a:off x="4812136" y="4590472"/>
            <a:ext cx="4210259" cy="1745093"/>
          </a:xfrm>
          <a:prstGeom prst="rect">
            <a:avLst/>
          </a:prstGeom>
          <a:noFill/>
        </p:spPr>
        <p:txBody>
          <a:bodyPr wrap="square" rtlCol="0">
            <a:spAutoFit/>
          </a:bodyPr>
          <a:lstStyle/>
          <a:p>
            <a:pPr algn="just">
              <a:lnSpc>
                <a:spcPct val="120000"/>
              </a:lnSpc>
            </a:pPr>
            <a:r>
              <a:rPr lang="es-ES_tradnl">
                <a:latin typeface="Book Antiqua"/>
                <a:cs typeface="Book Antiqua"/>
              </a:rPr>
              <a:t>Ah, gioghi e rupe del Parnaso, picco, celeste dimora, </a:t>
            </a:r>
            <a:r>
              <a:rPr lang="es-ES_tradnl">
                <a:solidFill>
                  <a:srgbClr val="FF0000"/>
                </a:solidFill>
                <a:latin typeface="Book Antiqua"/>
                <a:cs typeface="Book Antiqua"/>
              </a:rPr>
              <a:t>dove si slancia Dioniso agilmente (stringe tra le mani fiaccole)</a:t>
            </a:r>
            <a:r>
              <a:rPr lang="es-ES_tradnl">
                <a:latin typeface="Book Antiqua"/>
                <a:cs typeface="Book Antiqua"/>
              </a:rPr>
              <a:t>, con le Baccanti, amiche della notte (tra. Albini–Faggi, ed. Garzanti)</a:t>
            </a:r>
            <a:r>
              <a:rPr lang="es-ES">
                <a:effectLst/>
                <a:latin typeface="Book Antiqua"/>
                <a:cs typeface="Book Antiqua"/>
              </a:rPr>
              <a:t> </a:t>
            </a:r>
            <a:endParaRPr lang="es-ES">
              <a:solidFill>
                <a:srgbClr val="FF0000"/>
              </a:solidFill>
              <a:latin typeface="Book Antiqua"/>
              <a:cs typeface="Book Antiqua"/>
            </a:endParaRPr>
          </a:p>
        </p:txBody>
      </p:sp>
      <p:sp>
        <p:nvSpPr>
          <p:cNvPr id="3" name="CuadroTexto 2"/>
          <p:cNvSpPr txBox="1"/>
          <p:nvPr/>
        </p:nvSpPr>
        <p:spPr>
          <a:xfrm>
            <a:off x="3294248" y="51375"/>
            <a:ext cx="3529128" cy="369332"/>
          </a:xfrm>
          <a:prstGeom prst="rect">
            <a:avLst/>
          </a:prstGeom>
          <a:noFill/>
        </p:spPr>
        <p:txBody>
          <a:bodyPr wrap="square" rtlCol="0">
            <a:spAutoFit/>
          </a:bodyPr>
          <a:lstStyle/>
          <a:p>
            <a:r>
              <a:rPr lang="es-ES" b="1">
                <a:latin typeface="Palatino"/>
                <a:cs typeface="Palatino"/>
              </a:rPr>
              <a:t>DANZE: SALTARE ECORRERE  </a:t>
            </a:r>
          </a:p>
        </p:txBody>
      </p:sp>
    </p:spTree>
    <p:extLst>
      <p:ext uri="{BB962C8B-B14F-4D97-AF65-F5344CB8AC3E}">
        <p14:creationId xmlns:p14="http://schemas.microsoft.com/office/powerpoint/2010/main" val="1014083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18513" y="351259"/>
            <a:ext cx="4172937" cy="523220"/>
          </a:xfrm>
          <a:prstGeom prst="rect">
            <a:avLst/>
          </a:prstGeom>
          <a:noFill/>
        </p:spPr>
        <p:txBody>
          <a:bodyPr wrap="none" rtlCol="0">
            <a:spAutoFit/>
          </a:bodyPr>
          <a:lstStyle/>
          <a:p>
            <a:r>
              <a:rPr lang="es-ES" sz="2800">
                <a:latin typeface="Palatino"/>
                <a:cs typeface="Palatino"/>
              </a:rPr>
              <a:t>PROGETTI DI RICERCA</a:t>
            </a:r>
            <a:endParaRPr lang="es-ES" sz="2800"/>
          </a:p>
        </p:txBody>
      </p:sp>
      <p:sp>
        <p:nvSpPr>
          <p:cNvPr id="5" name="CuadroTexto 4"/>
          <p:cNvSpPr txBox="1"/>
          <p:nvPr/>
        </p:nvSpPr>
        <p:spPr>
          <a:xfrm>
            <a:off x="729627" y="1175367"/>
            <a:ext cx="8079959" cy="5016758"/>
          </a:xfrm>
          <a:prstGeom prst="rect">
            <a:avLst/>
          </a:prstGeom>
          <a:noFill/>
        </p:spPr>
        <p:txBody>
          <a:bodyPr wrap="square" rtlCol="0">
            <a:spAutoFit/>
          </a:bodyPr>
          <a:lstStyle/>
          <a:p>
            <a:pPr marL="95250" indent="444500" algn="just">
              <a:buFont typeface="Arial"/>
              <a:buChar char="•"/>
            </a:pPr>
            <a:r>
              <a:rPr lang="es-ES_tradnl" sz="2000" i="1">
                <a:latin typeface="Palatino"/>
                <a:cs typeface="Palatino"/>
              </a:rPr>
              <a:t>Cultos femeninos de Dioniso y su proyección escatológica</a:t>
            </a:r>
            <a:r>
              <a:rPr lang="es-ES_tradnl" sz="2000">
                <a:latin typeface="Palatino"/>
                <a:cs typeface="Palatino"/>
              </a:rPr>
              <a:t> (PID2019-107741GB-I00), Ministerio de Ciencia e Innovación 1/06/2020– 30/06/2023. </a:t>
            </a:r>
            <a:r>
              <a:rPr lang="es-ES_tradnl" sz="2000" i="1">
                <a:latin typeface="Palatino"/>
                <a:cs typeface="Palatino"/>
              </a:rPr>
              <a:t>IP</a:t>
            </a:r>
            <a:r>
              <a:rPr lang="es-ES_tradnl" sz="2000">
                <a:latin typeface="Palatino"/>
                <a:cs typeface="Palatino"/>
              </a:rPr>
              <a:t>: A. I. Jiménez San Cristóbal.</a:t>
            </a:r>
          </a:p>
          <a:p>
            <a:pPr marL="95250" indent="444500" algn="just">
              <a:buFont typeface="Arial"/>
              <a:buChar char="•"/>
            </a:pPr>
            <a:endParaRPr lang="es-ES" sz="2000">
              <a:latin typeface="Palatino"/>
              <a:cs typeface="Palatino"/>
            </a:endParaRPr>
          </a:p>
          <a:p>
            <a:pPr marL="95250" indent="444500" algn="just">
              <a:buFont typeface="Arial"/>
              <a:buChar char="•"/>
            </a:pPr>
            <a:r>
              <a:rPr lang="en-US" sz="2000" i="1">
                <a:latin typeface="Palatino"/>
                <a:cs typeface="Palatino"/>
              </a:rPr>
              <a:t>Dioniso, sus devotas y el Más Allá</a:t>
            </a:r>
            <a:r>
              <a:rPr lang="en-US" sz="2000">
                <a:latin typeface="Palatino"/>
                <a:cs typeface="Palatino"/>
              </a:rPr>
              <a:t>, financiado por la Univ. Complutense (</a:t>
            </a:r>
            <a:r>
              <a:rPr lang="es-ES" sz="2000">
                <a:latin typeface="Palatino"/>
                <a:cs typeface="Palatino"/>
              </a:rPr>
              <a:t>PR87/19-22652</a:t>
            </a:r>
            <a:r>
              <a:rPr lang="en-US" sz="2000">
                <a:latin typeface="Palatino"/>
                <a:cs typeface="Palatino"/>
              </a:rPr>
              <a:t>) 13/12/2019–12/09/2021. </a:t>
            </a:r>
            <a:r>
              <a:rPr lang="es-ES_tradnl" sz="2000" i="1">
                <a:latin typeface="Palatino"/>
                <a:cs typeface="Palatino"/>
              </a:rPr>
              <a:t>IP</a:t>
            </a:r>
            <a:r>
              <a:rPr lang="es-ES_tradnl" sz="2000">
                <a:latin typeface="Palatino"/>
                <a:cs typeface="Palatino"/>
              </a:rPr>
              <a:t>: A. I. Jiménez San Cristóbal.</a:t>
            </a:r>
          </a:p>
          <a:p>
            <a:pPr marL="95250" indent="444500" algn="just">
              <a:buFont typeface="Arial"/>
              <a:buChar char="•"/>
            </a:pPr>
            <a:endParaRPr lang="es-ES" sz="2000">
              <a:latin typeface="Palatino"/>
              <a:cs typeface="Palatino"/>
            </a:endParaRPr>
          </a:p>
          <a:p>
            <a:pPr marL="95250" indent="444500" algn="just">
              <a:buFont typeface="Arial"/>
              <a:buChar char="•"/>
            </a:pPr>
            <a:r>
              <a:rPr lang="es-ES" sz="2000" i="1">
                <a:latin typeface="Palatino"/>
                <a:cs typeface="Palatino"/>
              </a:rPr>
              <a:t>Language and Religion: Lexical Change and Variation in Ancient Religious Inculturation/ Acculturation phaenomena</a:t>
            </a:r>
            <a:r>
              <a:rPr lang="es-ES" sz="2000">
                <a:latin typeface="Palatino"/>
                <a:cs typeface="Palatino"/>
              </a:rPr>
              <a:t>, UNA Europa Seed Funding (SF2019011</a:t>
            </a:r>
            <a:r>
              <a:rPr lang="es-ES" sz="2000" i="1">
                <a:latin typeface="Palatino"/>
                <a:cs typeface="Palatino"/>
              </a:rPr>
              <a:t>. </a:t>
            </a:r>
            <a:r>
              <a:rPr lang="es-ES" sz="2000">
                <a:latin typeface="Palatino"/>
                <a:cs typeface="Palatino"/>
              </a:rPr>
              <a:t>2020-21). </a:t>
            </a:r>
            <a:r>
              <a:rPr lang="es-ES_tradnl" sz="2000">
                <a:latin typeface="Palatino"/>
                <a:cs typeface="Palatino"/>
              </a:rPr>
              <a:t>1/07/2020–31/12/2021. </a:t>
            </a:r>
            <a:r>
              <a:rPr lang="es-ES_tradnl" sz="2000" i="1">
                <a:latin typeface="Palatino"/>
                <a:cs typeface="Palatino"/>
              </a:rPr>
              <a:t>IP</a:t>
            </a:r>
            <a:r>
              <a:rPr lang="es-ES_tradnl" sz="2000">
                <a:latin typeface="Palatino"/>
                <a:cs typeface="Palatino"/>
              </a:rPr>
              <a:t>: G. P. Viscardi.</a:t>
            </a:r>
          </a:p>
          <a:p>
            <a:pPr marL="95250" indent="444500" algn="just">
              <a:buFont typeface="Arial"/>
              <a:buChar char="•"/>
            </a:pPr>
            <a:endParaRPr lang="es-ES" sz="2000">
              <a:latin typeface="Palatino"/>
              <a:cs typeface="Palatino"/>
            </a:endParaRPr>
          </a:p>
          <a:p>
            <a:pPr marL="95250" indent="444500" algn="just">
              <a:buFont typeface="Arial"/>
              <a:buChar char="•"/>
            </a:pPr>
            <a:r>
              <a:rPr lang="es-ES" sz="2000" i="1">
                <a:latin typeface="Palatino"/>
                <a:cs typeface="Palatino"/>
              </a:rPr>
              <a:t>Cultos, literatura e iconografía de Dioniso en los siglos V y IV a. C. </a:t>
            </a:r>
            <a:r>
              <a:rPr lang="es-ES" sz="2000">
                <a:latin typeface="Palatino"/>
                <a:cs typeface="Palatino"/>
              </a:rPr>
              <a:t>Programa Logos. Fundación BBVA. 30/06/2020– 30/06/2022. </a:t>
            </a:r>
            <a:r>
              <a:rPr lang="es-ES" sz="2000" i="1">
                <a:latin typeface="Palatino"/>
                <a:cs typeface="Palatino"/>
              </a:rPr>
              <a:t>IP: </a:t>
            </a:r>
            <a:r>
              <a:rPr lang="es-ES" sz="2000">
                <a:latin typeface="Palatino"/>
                <a:cs typeface="Palatino"/>
              </a:rPr>
              <a:t>M. Herrero de Jáuregui.</a:t>
            </a:r>
          </a:p>
        </p:txBody>
      </p:sp>
    </p:spTree>
    <p:extLst>
      <p:ext uri="{BB962C8B-B14F-4D97-AF65-F5344CB8AC3E}">
        <p14:creationId xmlns:p14="http://schemas.microsoft.com/office/powerpoint/2010/main" val="8526316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5348" y="378280"/>
            <a:ext cx="4310214" cy="2409891"/>
          </a:xfrm>
          <a:prstGeom prst="rect">
            <a:avLst/>
          </a:prstGeom>
        </p:spPr>
        <p:txBody>
          <a:bodyPr wrap="square">
            <a:spAutoFit/>
          </a:bodyPr>
          <a:lstStyle/>
          <a:p>
            <a:pPr>
              <a:lnSpc>
                <a:spcPct val="120000"/>
              </a:lnSpc>
            </a:pPr>
            <a:r>
              <a:rPr lang="es-ES_tradnl">
                <a:latin typeface="Palatino"/>
                <a:cs typeface="Palatino"/>
              </a:rPr>
              <a:t>Eur. </a:t>
            </a:r>
            <a:r>
              <a:rPr lang="es-ES_tradnl" i="1">
                <a:latin typeface="Palatino"/>
                <a:cs typeface="Palatino"/>
              </a:rPr>
              <a:t>Bacch</a:t>
            </a:r>
            <a:r>
              <a:rPr lang="es-ES_tradnl">
                <a:latin typeface="Palatino"/>
                <a:cs typeface="Palatino"/>
              </a:rPr>
              <a:t>. 306-309 </a:t>
            </a:r>
            <a:endParaRPr lang="es-ES">
              <a:latin typeface="Palatino"/>
              <a:cs typeface="Palatino"/>
            </a:endParaRPr>
          </a:p>
          <a:p>
            <a:pPr>
              <a:lnSpc>
                <a:spcPct val="120000"/>
              </a:lnSpc>
            </a:pPr>
            <a:r>
              <a:rPr lang="es-ES_tradnl">
                <a:latin typeface="Palatino"/>
                <a:cs typeface="Palatino"/>
              </a:rPr>
              <a:t>ἔτ' αὐτὸν ὄψηι κἀπὶ Δελφίσιν πέτραις</a:t>
            </a:r>
            <a:endParaRPr lang="es-ES">
              <a:latin typeface="Palatino"/>
              <a:cs typeface="Palatino"/>
            </a:endParaRPr>
          </a:p>
          <a:p>
            <a:pPr>
              <a:lnSpc>
                <a:spcPct val="120000"/>
              </a:lnSpc>
            </a:pPr>
            <a:r>
              <a:rPr lang="es-ES_tradnl">
                <a:latin typeface="Palatino"/>
                <a:cs typeface="Palatino"/>
              </a:rPr>
              <a:t> πηδῶντα σὺν πεύκαισι δικόρυφον πλάκα,</a:t>
            </a:r>
            <a:endParaRPr lang="es-ES">
              <a:latin typeface="Palatino"/>
              <a:cs typeface="Palatino"/>
            </a:endParaRPr>
          </a:p>
          <a:p>
            <a:pPr>
              <a:lnSpc>
                <a:spcPct val="120000"/>
              </a:lnSpc>
            </a:pPr>
            <a:r>
              <a:rPr lang="es-ES_tradnl">
                <a:latin typeface="Palatino"/>
                <a:cs typeface="Palatino"/>
              </a:rPr>
              <a:t> πάλλοντα καὶ σείοντα βακχεῖον κλάδον,</a:t>
            </a:r>
            <a:endParaRPr lang="es-ES">
              <a:latin typeface="Palatino"/>
              <a:cs typeface="Palatino"/>
            </a:endParaRPr>
          </a:p>
          <a:p>
            <a:pPr>
              <a:lnSpc>
                <a:spcPct val="120000"/>
              </a:lnSpc>
            </a:pPr>
            <a:r>
              <a:rPr lang="es-ES_tradnl">
                <a:latin typeface="Palatino"/>
                <a:cs typeface="Palatino"/>
              </a:rPr>
              <a:t> μέγαν τ' ἀν' Ἑλλάδ'. (...)</a:t>
            </a:r>
            <a:endParaRPr lang="es-ES">
              <a:latin typeface="Palatino"/>
              <a:cs typeface="Palatino"/>
            </a:endParaRPr>
          </a:p>
        </p:txBody>
      </p:sp>
      <p:sp>
        <p:nvSpPr>
          <p:cNvPr id="5" name="CuadroTexto 4"/>
          <p:cNvSpPr txBox="1"/>
          <p:nvPr/>
        </p:nvSpPr>
        <p:spPr>
          <a:xfrm>
            <a:off x="405348" y="2931664"/>
            <a:ext cx="4080513" cy="2031325"/>
          </a:xfrm>
          <a:prstGeom prst="rect">
            <a:avLst/>
          </a:prstGeom>
          <a:noFill/>
        </p:spPr>
        <p:txBody>
          <a:bodyPr wrap="square" rtlCol="0">
            <a:spAutoFit/>
          </a:bodyPr>
          <a:lstStyle/>
          <a:p>
            <a:pPr algn="just"/>
            <a:r>
              <a:rPr lang="es-ES">
                <a:latin typeface="Palatino"/>
                <a:cs typeface="Palatino"/>
              </a:rPr>
              <a:t>E lo potrai vedere (</a:t>
            </a:r>
            <a:r>
              <a:rPr lang="es-ES" i="1">
                <a:latin typeface="Palatino"/>
                <a:cs typeface="Palatino"/>
              </a:rPr>
              <a:t>i. e.</a:t>
            </a:r>
            <a:r>
              <a:rPr lang="es-ES">
                <a:latin typeface="Palatino"/>
                <a:cs typeface="Palatino"/>
              </a:rPr>
              <a:t> Baccho) percorrere </a:t>
            </a:r>
            <a:r>
              <a:rPr lang="es-ES">
                <a:solidFill>
                  <a:srgbClr val="FF0000"/>
                </a:solidFill>
                <a:latin typeface="Palatino"/>
                <a:cs typeface="Palatino"/>
              </a:rPr>
              <a:t>a gran balzi anche le montagne di Delfi</a:t>
            </a:r>
            <a:r>
              <a:rPr lang="es-ES">
                <a:latin typeface="Palatino"/>
                <a:cs typeface="Palatino"/>
              </a:rPr>
              <a:t>, tra il brillare delle torce, sulla duplice vetta, </a:t>
            </a:r>
            <a:r>
              <a:rPr lang="es-ES">
                <a:solidFill>
                  <a:srgbClr val="FF0000"/>
                </a:solidFill>
                <a:latin typeface="Palatino"/>
                <a:cs typeface="Palatino"/>
              </a:rPr>
              <a:t>agitando e scuotendo il tirso bacchico,</a:t>
            </a:r>
            <a:r>
              <a:rPr lang="es-ES">
                <a:latin typeface="Palatino"/>
                <a:cs typeface="Palatino"/>
              </a:rPr>
              <a:t> grande per tutta la Grecia (trad. Guidorizzi, ed. Lorenzo Valla).</a:t>
            </a:r>
          </a:p>
        </p:txBody>
      </p:sp>
      <p:pic>
        <p:nvPicPr>
          <p:cNvPr id="6" name="Imagen 5" descr="Menade saltand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69524" y="0"/>
            <a:ext cx="4274476" cy="6540384"/>
          </a:xfrm>
          <a:prstGeom prst="rect">
            <a:avLst/>
          </a:prstGeom>
        </p:spPr>
      </p:pic>
    </p:spTree>
    <p:extLst>
      <p:ext uri="{BB962C8B-B14F-4D97-AF65-F5344CB8AC3E}">
        <p14:creationId xmlns:p14="http://schemas.microsoft.com/office/powerpoint/2010/main" val="36819055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G_9434 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43293"/>
            <a:ext cx="9144000" cy="3295846"/>
          </a:xfrm>
          <a:prstGeom prst="rect">
            <a:avLst/>
          </a:prstGeom>
        </p:spPr>
      </p:pic>
      <p:sp>
        <p:nvSpPr>
          <p:cNvPr id="9" name="CuadroTexto 8"/>
          <p:cNvSpPr txBox="1"/>
          <p:nvPr/>
        </p:nvSpPr>
        <p:spPr>
          <a:xfrm>
            <a:off x="0" y="3872686"/>
            <a:ext cx="5220861" cy="1518877"/>
          </a:xfrm>
          <a:prstGeom prst="rect">
            <a:avLst/>
          </a:prstGeom>
          <a:noFill/>
        </p:spPr>
        <p:txBody>
          <a:bodyPr wrap="square" rtlCol="0">
            <a:spAutoFit/>
          </a:bodyPr>
          <a:lstStyle/>
          <a:p>
            <a:pPr marL="342900" indent="-342900" algn="just">
              <a:lnSpc>
                <a:spcPct val="130000"/>
              </a:lnSpc>
              <a:buFont typeface="Arial"/>
              <a:buChar char="•"/>
            </a:pPr>
            <a:r>
              <a:rPr lang="el-GR">
                <a:latin typeface="Palatino"/>
                <a:cs typeface="Palatino"/>
              </a:rPr>
              <a:t>Eur. </a:t>
            </a:r>
            <a:r>
              <a:rPr lang="el-GR" i="1">
                <a:latin typeface="Palatino"/>
                <a:cs typeface="Palatino"/>
              </a:rPr>
              <a:t>Hyps</a:t>
            </a:r>
            <a:r>
              <a:rPr lang="el-GR">
                <a:latin typeface="Palatino"/>
                <a:cs typeface="Palatino"/>
              </a:rPr>
              <a:t>. 1-3 </a:t>
            </a:r>
          </a:p>
          <a:p>
            <a:pPr indent="446088" algn="just">
              <a:lnSpc>
                <a:spcPct val="130000"/>
              </a:lnSpc>
            </a:pPr>
            <a:r>
              <a:rPr lang="el-GR">
                <a:latin typeface="Palatino"/>
                <a:cs typeface="Palatino"/>
              </a:rPr>
              <a:t>Διόνυσος, ὃς θύρσοισι καὶ νεβρῶν δοραῖς</a:t>
            </a:r>
          </a:p>
          <a:p>
            <a:pPr indent="446088" algn="just">
              <a:lnSpc>
                <a:spcPct val="130000"/>
              </a:lnSpc>
            </a:pPr>
            <a:r>
              <a:rPr lang="el-GR">
                <a:latin typeface="Palatino"/>
                <a:cs typeface="Palatino"/>
              </a:rPr>
              <a:t>καθαπτὸς ἐν πεύκῃσι Παρνασὸν κάτα</a:t>
            </a:r>
          </a:p>
          <a:p>
            <a:pPr indent="446088" algn="just">
              <a:lnSpc>
                <a:spcPct val="130000"/>
              </a:lnSpc>
            </a:pPr>
            <a:r>
              <a:rPr lang="el-GR">
                <a:solidFill>
                  <a:srgbClr val="FF0000"/>
                </a:solidFill>
                <a:latin typeface="Palatino"/>
                <a:cs typeface="Palatino"/>
              </a:rPr>
              <a:t>πηδᾷ χορεύων </a:t>
            </a:r>
            <a:r>
              <a:rPr lang="el-GR">
                <a:latin typeface="Palatino"/>
                <a:cs typeface="Palatino"/>
              </a:rPr>
              <a:t>παρθένοις σὺν Δελφίσιν </a:t>
            </a:r>
            <a:endParaRPr lang="es-ES_tradnl">
              <a:latin typeface="Palatino"/>
              <a:cs typeface="Palatino"/>
            </a:endParaRPr>
          </a:p>
        </p:txBody>
      </p:sp>
      <p:sp>
        <p:nvSpPr>
          <p:cNvPr id="10" name="CuadroTexto 9"/>
          <p:cNvSpPr txBox="1"/>
          <p:nvPr/>
        </p:nvSpPr>
        <p:spPr>
          <a:xfrm>
            <a:off x="5099257" y="4258784"/>
            <a:ext cx="3810283" cy="1200329"/>
          </a:xfrm>
          <a:prstGeom prst="rect">
            <a:avLst/>
          </a:prstGeom>
          <a:noFill/>
        </p:spPr>
        <p:txBody>
          <a:bodyPr wrap="square" rtlCol="0">
            <a:spAutoFit/>
          </a:bodyPr>
          <a:lstStyle/>
          <a:p>
            <a:pPr algn="just"/>
            <a:r>
              <a:rPr lang="es-ES_tradnl">
                <a:latin typeface="Palatino"/>
                <a:cs typeface="Palatino"/>
              </a:rPr>
              <a:t>Dioniso, quien provisto de tirsos y pieles de nébride,</a:t>
            </a:r>
            <a:r>
              <a:rPr lang="es-ES">
                <a:latin typeface="Palatino"/>
                <a:cs typeface="Palatino"/>
              </a:rPr>
              <a:t> </a:t>
            </a:r>
            <a:r>
              <a:rPr lang="es-ES_tradnl">
                <a:latin typeface="Palatino"/>
                <a:cs typeface="Palatino"/>
              </a:rPr>
              <a:t>entre antorchas </a:t>
            </a:r>
            <a:r>
              <a:rPr lang="es-ES_tradnl">
                <a:solidFill>
                  <a:srgbClr val="FF0000"/>
                </a:solidFill>
                <a:latin typeface="Palatino"/>
                <a:cs typeface="Palatino"/>
              </a:rPr>
              <a:t>danza a saltos</a:t>
            </a:r>
            <a:r>
              <a:rPr lang="es-ES_tradnl">
                <a:latin typeface="Palatino"/>
                <a:cs typeface="Palatino"/>
              </a:rPr>
              <a:t> en compañía de las vírgenes delfias.</a:t>
            </a:r>
            <a:r>
              <a:rPr lang="es-ES">
                <a:effectLst/>
                <a:latin typeface="Palatino"/>
                <a:cs typeface="Palatino"/>
              </a:rPr>
              <a:t> </a:t>
            </a:r>
            <a:endParaRPr lang="es-ES">
              <a:latin typeface="Palatino"/>
              <a:cs typeface="Palatino"/>
            </a:endParaRPr>
          </a:p>
        </p:txBody>
      </p:sp>
    </p:spTree>
    <p:extLst>
      <p:ext uri="{BB962C8B-B14F-4D97-AF65-F5344CB8AC3E}">
        <p14:creationId xmlns:p14="http://schemas.microsoft.com/office/powerpoint/2010/main" val="3865272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1"/>
            <a:ext cx="7272339" cy="955198"/>
          </a:xfrm>
        </p:spPr>
        <p:txBody>
          <a:bodyPr/>
          <a:lstStyle/>
          <a:p>
            <a:r>
              <a:rPr lang="es-ES" sz="3200">
                <a:latin typeface="Palatino"/>
                <a:cs typeface="Palatino"/>
              </a:rPr>
              <a:t>La μανία delle Tiadi</a:t>
            </a:r>
          </a:p>
        </p:txBody>
      </p:sp>
      <p:sp>
        <p:nvSpPr>
          <p:cNvPr id="4" name="Rectangle 2"/>
          <p:cNvSpPr>
            <a:spLocks noGrp="1" noChangeArrowheads="1"/>
          </p:cNvSpPr>
          <p:nvPr>
            <p:ph idx="1"/>
          </p:nvPr>
        </p:nvSpPr>
        <p:spPr bwMode="auto">
          <a:xfrm>
            <a:off x="370391" y="969890"/>
            <a:ext cx="4550503" cy="324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indent="0" algn="just">
              <a:buNone/>
            </a:pPr>
            <a:r>
              <a:rPr lang="el-GR" sz="1800">
                <a:solidFill>
                  <a:srgbClr val="000000"/>
                </a:solidFill>
                <a:latin typeface="Palatino"/>
                <a:cs typeface="Palatino"/>
              </a:rPr>
              <a:t>		</a:t>
            </a:r>
            <a:endParaRPr lang="es-ES_tradnl" sz="1800">
              <a:solidFill>
                <a:srgbClr val="000000"/>
              </a:solidFill>
              <a:latin typeface="Palatino"/>
              <a:cs typeface="Palatino"/>
            </a:endParaRPr>
          </a:p>
          <a:p>
            <a:pPr indent="0" algn="just">
              <a:spcBef>
                <a:spcPts val="0"/>
              </a:spcBef>
              <a:buNone/>
            </a:pPr>
            <a:r>
              <a:rPr lang="en-US" sz="1800">
                <a:solidFill>
                  <a:srgbClr val="000000"/>
                </a:solidFill>
                <a:latin typeface="Palatino"/>
                <a:cs typeface="Palatino"/>
              </a:rPr>
              <a:t> </a:t>
            </a:r>
          </a:p>
          <a:p>
            <a:pPr indent="0" algn="just">
              <a:spcBef>
                <a:spcPts val="0"/>
              </a:spcBef>
              <a:buNone/>
            </a:pPr>
            <a:r>
              <a:rPr lang="en-US" sz="1800">
                <a:solidFill>
                  <a:srgbClr val="000000"/>
                </a:solidFill>
                <a:latin typeface="Palatino"/>
                <a:cs typeface="Palatino"/>
              </a:rPr>
              <a:t>S. </a:t>
            </a:r>
            <a:r>
              <a:rPr lang="en-US" sz="1800" i="1">
                <a:solidFill>
                  <a:srgbClr val="000000"/>
                </a:solidFill>
                <a:latin typeface="Palatino"/>
                <a:cs typeface="Palatino"/>
              </a:rPr>
              <a:t>Ant.</a:t>
            </a:r>
            <a:r>
              <a:rPr lang="en-US" sz="1800">
                <a:solidFill>
                  <a:srgbClr val="000000"/>
                </a:solidFill>
                <a:latin typeface="Palatino"/>
                <a:cs typeface="Palatino"/>
              </a:rPr>
              <a:t> 1151-1152 </a:t>
            </a:r>
          </a:p>
          <a:p>
            <a:pPr indent="0" algn="just">
              <a:lnSpc>
                <a:spcPct val="120000"/>
              </a:lnSpc>
              <a:spcBef>
                <a:spcPts val="0"/>
              </a:spcBef>
              <a:buNone/>
            </a:pPr>
            <a:r>
              <a:rPr lang="es-ES_tradnl" sz="1800">
                <a:solidFill>
                  <a:schemeClr val="tx1"/>
                </a:solidFill>
                <a:latin typeface="Palatino"/>
                <a:cs typeface="Palatino"/>
              </a:rPr>
              <a:t>Ἰὼ πῦρ πνεόντων </a:t>
            </a:r>
            <a:endParaRPr lang="es-ES" sz="1800">
              <a:solidFill>
                <a:schemeClr val="tx1"/>
              </a:solidFill>
              <a:latin typeface="Palatino"/>
              <a:cs typeface="Palatino"/>
            </a:endParaRPr>
          </a:p>
          <a:p>
            <a:pPr indent="0" algn="just">
              <a:lnSpc>
                <a:spcPct val="120000"/>
              </a:lnSpc>
              <a:spcBef>
                <a:spcPts val="0"/>
              </a:spcBef>
              <a:buNone/>
            </a:pPr>
            <a:r>
              <a:rPr lang="es-ES_tradnl" sz="1800">
                <a:solidFill>
                  <a:schemeClr val="tx1"/>
                </a:solidFill>
                <a:latin typeface="Palatino"/>
                <a:cs typeface="Palatino"/>
              </a:rPr>
              <a:t>χοράγ' ἄστρων, νυχίων</a:t>
            </a:r>
            <a:endParaRPr lang="es-ES" sz="1800">
              <a:solidFill>
                <a:schemeClr val="tx1"/>
              </a:solidFill>
              <a:latin typeface="Palatino"/>
              <a:cs typeface="Palatino"/>
            </a:endParaRPr>
          </a:p>
          <a:p>
            <a:pPr indent="0" algn="just">
              <a:lnSpc>
                <a:spcPct val="120000"/>
              </a:lnSpc>
              <a:spcBef>
                <a:spcPts val="0"/>
              </a:spcBef>
              <a:buNone/>
            </a:pPr>
            <a:r>
              <a:rPr lang="es-ES_tradnl" sz="1800">
                <a:solidFill>
                  <a:schemeClr val="tx1"/>
                </a:solidFill>
                <a:latin typeface="Palatino"/>
                <a:cs typeface="Palatino"/>
              </a:rPr>
              <a:t>φθεγμάτων ἐπίσκοπε,</a:t>
            </a:r>
            <a:endParaRPr lang="es-ES" sz="1800">
              <a:solidFill>
                <a:schemeClr val="tx1"/>
              </a:solidFill>
              <a:latin typeface="Palatino"/>
              <a:cs typeface="Palatino"/>
            </a:endParaRPr>
          </a:p>
          <a:p>
            <a:pPr indent="0" algn="just">
              <a:lnSpc>
                <a:spcPct val="120000"/>
              </a:lnSpc>
              <a:spcBef>
                <a:spcPts val="0"/>
              </a:spcBef>
              <a:buNone/>
            </a:pPr>
            <a:r>
              <a:rPr lang="es-ES_tradnl" sz="1800">
                <a:solidFill>
                  <a:schemeClr val="tx1"/>
                </a:solidFill>
                <a:latin typeface="Palatino"/>
                <a:cs typeface="Palatino"/>
              </a:rPr>
              <a:t>Ζηνὸς γένεθλον, προφάνηθ’,</a:t>
            </a:r>
            <a:endParaRPr lang="es-ES" sz="1800">
              <a:solidFill>
                <a:schemeClr val="tx1"/>
              </a:solidFill>
              <a:latin typeface="Palatino"/>
              <a:cs typeface="Palatino"/>
            </a:endParaRPr>
          </a:p>
          <a:p>
            <a:pPr indent="0" algn="just">
              <a:lnSpc>
                <a:spcPct val="120000"/>
              </a:lnSpc>
              <a:spcBef>
                <a:spcPts val="0"/>
              </a:spcBef>
              <a:buNone/>
            </a:pPr>
            <a:r>
              <a:rPr lang="es-ES_tradnl" sz="1800">
                <a:solidFill>
                  <a:schemeClr val="tx1"/>
                </a:solidFill>
                <a:latin typeface="Palatino"/>
                <a:cs typeface="Palatino"/>
              </a:rPr>
              <a:t>ὦναξ, σαῖς ἅμα περιπόλοις</a:t>
            </a:r>
          </a:p>
          <a:p>
            <a:pPr indent="0" algn="just">
              <a:lnSpc>
                <a:spcPct val="120000"/>
              </a:lnSpc>
              <a:spcBef>
                <a:spcPts val="0"/>
              </a:spcBef>
              <a:buNone/>
            </a:pPr>
            <a:r>
              <a:rPr lang="es-ES_tradnl" sz="1800">
                <a:solidFill>
                  <a:schemeClr val="tx1"/>
                </a:solidFill>
                <a:latin typeface="Palatino"/>
                <a:cs typeface="Palatino"/>
              </a:rPr>
              <a:t>Θυίαισιν, αἵ σε</a:t>
            </a:r>
            <a:r>
              <a:rPr lang="es-ES_tradnl" sz="1800">
                <a:solidFill>
                  <a:srgbClr val="FF0000"/>
                </a:solidFill>
                <a:latin typeface="Palatino"/>
                <a:cs typeface="Palatino"/>
              </a:rPr>
              <a:t> μαινόμεναι </a:t>
            </a:r>
            <a:r>
              <a:rPr lang="es-ES_tradnl" sz="1800">
                <a:solidFill>
                  <a:schemeClr val="tx1"/>
                </a:solidFill>
                <a:latin typeface="Palatino"/>
                <a:cs typeface="Palatino"/>
              </a:rPr>
              <a:t>πάννυχοι</a:t>
            </a:r>
            <a:endParaRPr lang="es-ES" sz="1800">
              <a:solidFill>
                <a:schemeClr val="tx1"/>
              </a:solidFill>
              <a:latin typeface="Palatino"/>
              <a:cs typeface="Palatino"/>
            </a:endParaRPr>
          </a:p>
          <a:p>
            <a:pPr indent="0" algn="just">
              <a:lnSpc>
                <a:spcPct val="120000"/>
              </a:lnSpc>
              <a:spcBef>
                <a:spcPts val="0"/>
              </a:spcBef>
              <a:buNone/>
            </a:pPr>
            <a:r>
              <a:rPr lang="es-ES_tradnl" sz="1800">
                <a:solidFill>
                  <a:schemeClr val="tx1"/>
                </a:solidFill>
                <a:latin typeface="Palatino"/>
                <a:cs typeface="Palatino"/>
              </a:rPr>
              <a:t>χορεύουσι τὸν ταμίαν Ἴακχον.</a:t>
            </a:r>
            <a:endParaRPr lang="es-ES" sz="1800">
              <a:solidFill>
                <a:schemeClr val="tx1"/>
              </a:solidFill>
              <a:latin typeface="Palatino"/>
              <a:cs typeface="Palatino"/>
            </a:endParaRPr>
          </a:p>
        </p:txBody>
      </p:sp>
      <p:sp>
        <p:nvSpPr>
          <p:cNvPr id="5" name="CuadroTexto 4"/>
          <p:cNvSpPr txBox="1"/>
          <p:nvPr/>
        </p:nvSpPr>
        <p:spPr>
          <a:xfrm>
            <a:off x="4920894" y="1618493"/>
            <a:ext cx="3440469" cy="2742290"/>
          </a:xfrm>
          <a:prstGeom prst="rect">
            <a:avLst/>
          </a:prstGeom>
          <a:noFill/>
        </p:spPr>
        <p:txBody>
          <a:bodyPr wrap="square" rtlCol="0">
            <a:spAutoFit/>
          </a:bodyPr>
          <a:lstStyle/>
          <a:p>
            <a:pPr indent="0" algn="just">
              <a:lnSpc>
                <a:spcPct val="120000"/>
              </a:lnSpc>
              <a:spcBef>
                <a:spcPts val="0"/>
              </a:spcBef>
              <a:buNone/>
            </a:pPr>
            <a:r>
              <a:rPr lang="es-ES_tradnl">
                <a:latin typeface="Palatino"/>
                <a:cs typeface="Palatino"/>
              </a:rPr>
              <a:t>¡Tú, el que organiza los coros de los astros que exhalan fuego, guardián de las voces nocturnas,</a:t>
            </a:r>
            <a:r>
              <a:rPr lang="es-ES">
                <a:latin typeface="Palatino"/>
                <a:cs typeface="Palatino"/>
              </a:rPr>
              <a:t> </a:t>
            </a:r>
            <a:r>
              <a:rPr lang="en-US">
                <a:solidFill>
                  <a:srgbClr val="000000"/>
                </a:solidFill>
                <a:latin typeface="Palatino"/>
                <a:cs typeface="Palatino"/>
              </a:rPr>
              <a:t>vástago de Zeus, muéstrate, soberano, con tus servidoras las </a:t>
            </a:r>
            <a:r>
              <a:rPr lang="en-US">
                <a:latin typeface="Palatino"/>
                <a:cs typeface="Palatino"/>
              </a:rPr>
              <a:t>Tíades,</a:t>
            </a:r>
            <a:r>
              <a:rPr lang="en-US">
                <a:solidFill>
                  <a:srgbClr val="000000"/>
                </a:solidFill>
                <a:latin typeface="Palatino"/>
                <a:cs typeface="Palatino"/>
              </a:rPr>
              <a:t> que </a:t>
            </a:r>
            <a:r>
              <a:rPr lang="en-US">
                <a:solidFill>
                  <a:srgbClr val="FF0000"/>
                </a:solidFill>
                <a:latin typeface="Palatino"/>
                <a:cs typeface="Palatino"/>
              </a:rPr>
              <a:t>exaltadas</a:t>
            </a:r>
            <a:r>
              <a:rPr lang="en-US">
                <a:solidFill>
                  <a:srgbClr val="000000"/>
                </a:solidFill>
                <a:latin typeface="Palatino"/>
                <a:cs typeface="Palatino"/>
              </a:rPr>
              <a:t> te celebran con danzas toda la noche.</a:t>
            </a:r>
          </a:p>
        </p:txBody>
      </p:sp>
      <p:sp>
        <p:nvSpPr>
          <p:cNvPr id="7" name="CuadroTexto 6"/>
          <p:cNvSpPr txBox="1"/>
          <p:nvPr/>
        </p:nvSpPr>
        <p:spPr>
          <a:xfrm>
            <a:off x="486419" y="4669674"/>
            <a:ext cx="7874944" cy="1915909"/>
          </a:xfrm>
          <a:prstGeom prst="rect">
            <a:avLst/>
          </a:prstGeom>
          <a:noFill/>
        </p:spPr>
        <p:txBody>
          <a:bodyPr wrap="square" rtlCol="0">
            <a:spAutoFit/>
          </a:bodyPr>
          <a:lstStyle/>
          <a:p>
            <a:pPr indent="365125" algn="just">
              <a:lnSpc>
                <a:spcPct val="110000"/>
              </a:lnSpc>
            </a:pPr>
            <a:r>
              <a:rPr lang="es-ES_tradnl">
                <a:latin typeface="Palatino"/>
                <a:cs typeface="Palatino"/>
              </a:rPr>
              <a:t>Paus. 10, 32, 7 τὰ δὲ νεφῶν τέ ἐστιν ἀνωτέρω τὰ ἄκρα καὶ αἱ Θυιάδες ἐπὶ τούτοις τῷ Διονύσῳ καὶ τῷ Ἀπόλλωνι μαίνονται.</a:t>
            </a:r>
            <a:endParaRPr lang="es-ES">
              <a:latin typeface="Palatino"/>
              <a:cs typeface="Palatino"/>
            </a:endParaRPr>
          </a:p>
          <a:p>
            <a:pPr indent="365125" algn="just">
              <a:lnSpc>
                <a:spcPct val="110000"/>
              </a:lnSpc>
            </a:pPr>
            <a:r>
              <a:rPr lang="es-ES_tradnl">
                <a:latin typeface="Palatino"/>
                <a:cs typeface="Palatino"/>
              </a:rPr>
              <a:t>Le cime (</a:t>
            </a:r>
            <a:r>
              <a:rPr lang="es-ES_tradnl" i="1">
                <a:latin typeface="Palatino"/>
                <a:cs typeface="Palatino"/>
              </a:rPr>
              <a:t>i. e.</a:t>
            </a:r>
            <a:r>
              <a:rPr lang="es-ES_tradnl">
                <a:latin typeface="Palatino"/>
                <a:cs typeface="Palatino"/>
              </a:rPr>
              <a:t> del Parnaso) sono anche più alte delle nubi, e le Tiadi su queste vette </a:t>
            </a:r>
            <a:r>
              <a:rPr lang="es-ES_tradnl">
                <a:solidFill>
                  <a:srgbClr val="FF0000"/>
                </a:solidFill>
                <a:latin typeface="Palatino"/>
                <a:cs typeface="Palatino"/>
              </a:rPr>
              <a:t>folleggiano</a:t>
            </a:r>
            <a:r>
              <a:rPr lang="es-ES_tradnl">
                <a:latin typeface="Palatino"/>
                <a:cs typeface="Palatino"/>
              </a:rPr>
              <a:t> in onore di Dioniso e di Apollo</a:t>
            </a:r>
            <a:r>
              <a:rPr lang="es-ES">
                <a:latin typeface="Palatino Linotype"/>
                <a:cs typeface="Palatino Linotype"/>
              </a:rPr>
              <a:t> (trad. Bultrighini, ed. Lorenzo Valla).</a:t>
            </a:r>
            <a:endParaRPr lang="es-ES">
              <a:solidFill>
                <a:srgbClr val="FF0000"/>
              </a:solidFill>
              <a:latin typeface="Palatino Linotype"/>
              <a:cs typeface="Palatino Linotype"/>
            </a:endParaRPr>
          </a:p>
          <a:p>
            <a:pPr indent="365125" algn="just">
              <a:lnSpc>
                <a:spcPct val="110000"/>
              </a:lnSpc>
            </a:pPr>
            <a:r>
              <a:rPr lang="es-ES_tradnl">
                <a:latin typeface="Palatino"/>
                <a:cs typeface="Palatino"/>
              </a:rPr>
              <a:t>.</a:t>
            </a:r>
            <a:endParaRPr lang="es-ES">
              <a:latin typeface="Palatino"/>
              <a:cs typeface="Palatino"/>
            </a:endParaRPr>
          </a:p>
        </p:txBody>
      </p:sp>
    </p:spTree>
    <p:extLst>
      <p:ext uri="{BB962C8B-B14F-4D97-AF65-F5344CB8AC3E}">
        <p14:creationId xmlns:p14="http://schemas.microsoft.com/office/powerpoint/2010/main" val="3735281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1"/>
            <a:ext cx="7272339" cy="955198"/>
          </a:xfrm>
        </p:spPr>
        <p:txBody>
          <a:bodyPr/>
          <a:lstStyle/>
          <a:p>
            <a:r>
              <a:rPr lang="es-ES" sz="3200">
                <a:latin typeface="Palatino"/>
                <a:cs typeface="Palatino"/>
              </a:rPr>
              <a:t>La μανία delle Tiadi</a:t>
            </a:r>
          </a:p>
        </p:txBody>
      </p:sp>
      <p:sp>
        <p:nvSpPr>
          <p:cNvPr id="6" name="Rectángulo 5"/>
          <p:cNvSpPr/>
          <p:nvPr/>
        </p:nvSpPr>
        <p:spPr>
          <a:xfrm>
            <a:off x="513441" y="1028343"/>
            <a:ext cx="8215075" cy="4832093"/>
          </a:xfrm>
          <a:prstGeom prst="rect">
            <a:avLst/>
          </a:prstGeom>
        </p:spPr>
        <p:txBody>
          <a:bodyPr wrap="square">
            <a:spAutoFit/>
          </a:bodyPr>
          <a:lstStyle/>
          <a:p>
            <a:pPr indent="365125" algn="just">
              <a:lnSpc>
                <a:spcPct val="120000"/>
              </a:lnSpc>
            </a:pPr>
            <a:r>
              <a:rPr lang="en-US" sz="2000">
                <a:effectLst/>
                <a:latin typeface="Palatino"/>
                <a:ea typeface="Heiti TC Light"/>
                <a:cs typeface="Palatino"/>
              </a:rPr>
              <a:t>Plu. </a:t>
            </a:r>
            <a:r>
              <a:rPr lang="en-US" sz="2000" i="1">
                <a:effectLst/>
                <a:latin typeface="Palatino"/>
                <a:ea typeface="Heiti TC Light"/>
                <a:cs typeface="Palatino"/>
              </a:rPr>
              <a:t>Mul. virt</a:t>
            </a:r>
            <a:r>
              <a:rPr lang="en-US" sz="2000">
                <a:effectLst/>
                <a:latin typeface="Palatino"/>
                <a:ea typeface="Heiti TC Light"/>
                <a:cs typeface="Palatino"/>
              </a:rPr>
              <a:t>. 249 E</a:t>
            </a:r>
            <a:r>
              <a:rPr lang="es-ES_tradnl" sz="2000">
                <a:effectLst/>
                <a:latin typeface="Palatino"/>
                <a:ea typeface="Heiti TC Light"/>
                <a:cs typeface="Palatino"/>
              </a:rPr>
              <a:t> Τῶν ἐν Φωκεῦσι τυράννων κατειληφότων Δελφοὺς καὶ τὸν ἱερὸν κληθέντα πόλεμον Θηβαίων πολεμούντων πρὸς αὐτούς, αἱ περὶ τὸν Διόνυσον γυναῖκες, </a:t>
            </a:r>
            <a:r>
              <a:rPr lang="es-ES_tradnl" sz="2000">
                <a:solidFill>
                  <a:srgbClr val="FF0000"/>
                </a:solidFill>
                <a:effectLst/>
                <a:latin typeface="Palatino"/>
                <a:ea typeface="Heiti TC Light"/>
                <a:cs typeface="Palatino"/>
              </a:rPr>
              <a:t>ἃς Θυιάδας ὀνομάζουσιν, ἐκμανεῖσαι καὶ περιπλανηθεῖσαι</a:t>
            </a:r>
            <a:r>
              <a:rPr lang="es-ES_tradnl" sz="2000">
                <a:effectLst/>
                <a:latin typeface="Palatino"/>
                <a:ea typeface="Heiti TC Light"/>
                <a:cs typeface="Palatino"/>
              </a:rPr>
              <a:t> νυκτὸς ἔλαθον ἐν Ἀμφίσσῃ γενόμεναι· </a:t>
            </a:r>
            <a:r>
              <a:rPr lang="el-GR" sz="2000">
                <a:effectLst/>
                <a:latin typeface="Palatino"/>
                <a:ea typeface="Heiti TC Light"/>
                <a:cs typeface="Palatino"/>
              </a:rPr>
              <a:t>κατάκοποι δ' οὖσαι καὶ</a:t>
            </a:r>
            <a:r>
              <a:rPr lang="el-GR" sz="2000">
                <a:solidFill>
                  <a:srgbClr val="FF0000"/>
                </a:solidFill>
                <a:effectLst/>
                <a:latin typeface="Palatino"/>
                <a:ea typeface="Heiti TC Light"/>
                <a:cs typeface="Palatino"/>
              </a:rPr>
              <a:t> μηδέπω τοῦ φρονεῖν </a:t>
            </a:r>
            <a:r>
              <a:rPr lang="el-GR" sz="2000">
                <a:effectLst/>
                <a:latin typeface="Palatino"/>
                <a:ea typeface="Heiti TC Light"/>
                <a:cs typeface="Palatino"/>
              </a:rPr>
              <a:t>παρόντος αὐταῖς ἐν τῇ ἀγορᾷ προέμεναι τὰ σώματα σποράδην ἔκειντο καθεύδουσαι. </a:t>
            </a:r>
            <a:endParaRPr lang="es-ES" sz="2000">
              <a:effectLst/>
              <a:latin typeface="Palatino"/>
              <a:ea typeface="Cambria"/>
              <a:cs typeface="Palatino"/>
            </a:endParaRPr>
          </a:p>
          <a:p>
            <a:pPr algn="just"/>
            <a:r>
              <a:rPr lang="es-ES" sz="2000">
                <a:latin typeface="Palatino"/>
                <a:cs typeface="Palatino"/>
              </a:rPr>
              <a:t>Nel tempo in cui i tiranni focesi s’impadronirono di Delfi e i Tebani scatenarono contro di loro il conflitto denominato “Guerra Sacra”, le devote di Dioniso, </a:t>
            </a:r>
            <a:r>
              <a:rPr lang="es-ES" sz="2000">
                <a:solidFill>
                  <a:srgbClr val="FF0000"/>
                </a:solidFill>
                <a:latin typeface="Palatino"/>
                <a:cs typeface="Palatino"/>
              </a:rPr>
              <a:t>che questi chiamano Tiadi, prese dal furore bacchico e girovagando</a:t>
            </a:r>
            <a:r>
              <a:rPr lang="es-ES" sz="2000">
                <a:latin typeface="Palatino"/>
                <a:cs typeface="Palatino"/>
              </a:rPr>
              <a:t> di notte, giunsero a propria insaputa ad Anfissa. Poiché erano sfinite e </a:t>
            </a:r>
            <a:r>
              <a:rPr lang="es-ES" sz="2000">
                <a:solidFill>
                  <a:srgbClr val="FF0000"/>
                </a:solidFill>
                <a:latin typeface="Palatino"/>
                <a:cs typeface="Palatino"/>
              </a:rPr>
              <a:t>non avevano ancora ripreso piena coscienza delle proprie azioni</a:t>
            </a:r>
            <a:r>
              <a:rPr lang="es-ES" sz="2000">
                <a:latin typeface="Palatino"/>
                <a:cs typeface="Palatino"/>
              </a:rPr>
              <a:t>, dopo essersi recate in piazza, in ordine sparso si stesero a terra addormentate.</a:t>
            </a:r>
            <a:r>
              <a:rPr lang="es-ES" sz="2000"/>
              <a:t> </a:t>
            </a:r>
            <a:r>
              <a:rPr lang="es-ES" sz="2000">
                <a:latin typeface="Palatino"/>
                <a:cs typeface="Palatino"/>
              </a:rPr>
              <a:t>(trad. F. Tanga, ed. Brill).</a:t>
            </a:r>
          </a:p>
        </p:txBody>
      </p:sp>
    </p:spTree>
    <p:extLst>
      <p:ext uri="{BB962C8B-B14F-4D97-AF65-F5344CB8AC3E}">
        <p14:creationId xmlns:p14="http://schemas.microsoft.com/office/powerpoint/2010/main" val="18317284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Menades de Anfi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3"/>
          <p:cNvSpPr>
            <a:spLocks noChangeArrowheads="1"/>
          </p:cNvSpPr>
          <p:nvPr/>
        </p:nvSpPr>
        <p:spPr bwMode="auto">
          <a:xfrm>
            <a:off x="1050126" y="6243303"/>
            <a:ext cx="6734185"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000">
                <a:latin typeface="Palatino Linotype"/>
                <a:cs typeface="Palatino Linotype"/>
              </a:rPr>
              <a:t>Lawrence Alma-Tadema ‘The women of Amphissa’ (1887)</a:t>
            </a:r>
            <a:endParaRPr lang="es-ES_tradnl" sz="2000">
              <a:latin typeface="Palatino Linotype"/>
              <a:cs typeface="Palatino Linotype"/>
            </a:endParaRPr>
          </a:p>
        </p:txBody>
      </p:sp>
    </p:spTree>
    <p:extLst>
      <p:ext uri="{BB962C8B-B14F-4D97-AF65-F5344CB8AC3E}">
        <p14:creationId xmlns:p14="http://schemas.microsoft.com/office/powerpoint/2010/main" val="8513431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8112" y="633962"/>
            <a:ext cx="7622613" cy="5638467"/>
          </a:xfrm>
          <a:prstGeom prst="rect">
            <a:avLst/>
          </a:prstGeom>
          <a:noFill/>
        </p:spPr>
        <p:txBody>
          <a:bodyPr wrap="square" rtlCol="0">
            <a:spAutoFit/>
          </a:bodyPr>
          <a:lstStyle/>
          <a:p>
            <a:pPr indent="365125" algn="just">
              <a:lnSpc>
                <a:spcPct val="130000"/>
              </a:lnSpc>
              <a:spcAft>
                <a:spcPts val="0"/>
              </a:spcAft>
            </a:pPr>
            <a:r>
              <a:rPr lang="es-ES_tradnl" sz="2000">
                <a:effectLst/>
                <a:latin typeface="Palatino"/>
                <a:ea typeface="Cambria"/>
                <a:cs typeface="Palatino"/>
              </a:rPr>
              <a:t>Paus. 10, 6, 4 οἱ δὲ Καστάλιόν τε ἄνδρα αὐτόχθονα καὶ θυγατέρα ἐθέλουσιν αὐτῷ γενέσθαι Θυίαν, καὶ ἱερᾶσθαί τε τὴν Θυίαν Διονύσῳ πρῶτον καὶ ὄργια ἀγαγεῖν τῷ θεῷ· ἀπὸ ταύτης δὲ καὶ ὕστερον ὅσαι τῷ Διονύσῳ μαίνονται Θυιάδας καλεῖσθαι σφᾶς ὑπὸ ἀνθρώπων· Ἀπόλλωνος δ' οὖν παῖδα καὶ Θυίας νομίζουσιν εἶναι Δελφόν.</a:t>
            </a:r>
          </a:p>
          <a:p>
            <a:pPr indent="365125" algn="just">
              <a:lnSpc>
                <a:spcPct val="130000"/>
              </a:lnSpc>
            </a:pPr>
            <a:r>
              <a:rPr lang="es-ES_tradnl" sz="2000">
                <a:latin typeface="Palatino"/>
                <a:ea typeface="Cambria"/>
                <a:cs typeface="Palatino"/>
              </a:rPr>
              <a:t>Alcuni vogliono che ci sia stato un Castalio nativo del luogo, e che abbia avuto una figlia di nome Tia, e che questa Tia sia stata prima sacerdotessa di Dioniso e celebrò orge in onore del dio: </a:t>
            </a:r>
            <a:r>
              <a:rPr lang="es-ES_tradnl" sz="2000">
                <a:solidFill>
                  <a:srgbClr val="000000"/>
                </a:solidFill>
                <a:latin typeface="Palatino"/>
                <a:ea typeface="Cambria"/>
                <a:cs typeface="Palatino"/>
              </a:rPr>
              <a:t>da lei deriverebbe</a:t>
            </a:r>
            <a:r>
              <a:rPr lang="es-ES_tradnl" sz="2000">
                <a:solidFill>
                  <a:srgbClr val="FF0000"/>
                </a:solidFill>
                <a:latin typeface="Palatino"/>
                <a:ea typeface="Cambria"/>
                <a:cs typeface="Palatino"/>
              </a:rPr>
              <a:t> che si chiamino comunemente anche in seguito Tiadi quante folleggiano in onore di Dioniso</a:t>
            </a:r>
            <a:r>
              <a:rPr lang="es-ES_tradnl" sz="2000">
                <a:latin typeface="Palatino"/>
                <a:ea typeface="Cambria"/>
                <a:cs typeface="Palatino"/>
              </a:rPr>
              <a:t>; e Delfo lo considerano figlio di Apollo e di Tia (</a:t>
            </a:r>
            <a:r>
              <a:rPr lang="es-ES" sz="2000">
                <a:latin typeface="Palatino Linotype"/>
                <a:cs typeface="Palatino Linotype"/>
              </a:rPr>
              <a:t>trad. Bultrighini, ed. Lorenzo Valla).</a:t>
            </a:r>
            <a:endParaRPr lang="es-ES" sz="2000">
              <a:solidFill>
                <a:srgbClr val="FF0000"/>
              </a:solidFill>
              <a:latin typeface="Palatino Linotype"/>
              <a:cs typeface="Palatino Linotype"/>
            </a:endParaRPr>
          </a:p>
          <a:p>
            <a:pPr indent="365125" algn="just">
              <a:lnSpc>
                <a:spcPct val="130000"/>
              </a:lnSpc>
              <a:spcAft>
                <a:spcPts val="0"/>
              </a:spcAft>
            </a:pPr>
            <a:endParaRPr lang="es-ES" sz="2000">
              <a:effectLst/>
              <a:latin typeface="Palatino"/>
              <a:ea typeface="Cambria"/>
              <a:cs typeface="Palatino"/>
            </a:endParaRPr>
          </a:p>
        </p:txBody>
      </p:sp>
    </p:spTree>
    <p:extLst>
      <p:ext uri="{BB962C8B-B14F-4D97-AF65-F5344CB8AC3E}">
        <p14:creationId xmlns:p14="http://schemas.microsoft.com/office/powerpoint/2010/main" val="12983726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1624" y="823101"/>
            <a:ext cx="7622613" cy="4878259"/>
          </a:xfrm>
          <a:prstGeom prst="rect">
            <a:avLst/>
          </a:prstGeom>
          <a:noFill/>
        </p:spPr>
        <p:txBody>
          <a:bodyPr wrap="square" rtlCol="0">
            <a:spAutoFit/>
          </a:bodyPr>
          <a:lstStyle/>
          <a:p>
            <a:pPr indent="365125" algn="just">
              <a:lnSpc>
                <a:spcPct val="130000"/>
              </a:lnSpc>
              <a:spcAft>
                <a:spcPts val="0"/>
              </a:spcAft>
            </a:pPr>
            <a:r>
              <a:rPr lang="el-GR" sz="2000">
                <a:latin typeface="Palatino"/>
                <a:ea typeface="Cambria"/>
                <a:cs typeface="Palatino"/>
              </a:rPr>
              <a:t>Plu. </a:t>
            </a:r>
            <a:r>
              <a:rPr lang="el-GR" sz="2000" i="1">
                <a:latin typeface="Palatino"/>
                <a:ea typeface="Cambria"/>
                <a:cs typeface="Palatino"/>
              </a:rPr>
              <a:t>Mul. virt.</a:t>
            </a:r>
            <a:r>
              <a:rPr lang="el-GR" sz="2000">
                <a:latin typeface="Palatino"/>
                <a:ea typeface="Cambria"/>
                <a:cs typeface="Palatino"/>
              </a:rPr>
              <a:t> 249 </a:t>
            </a:r>
            <a:r>
              <a:rPr lang="es-ES_tradnl" sz="2000">
                <a:latin typeface="Palatino"/>
                <a:ea typeface="Cambria"/>
                <a:cs typeface="Palatino"/>
              </a:rPr>
              <a:t>E </a:t>
            </a:r>
            <a:r>
              <a:rPr lang="el-GR" sz="2000">
                <a:latin typeface="Palatino"/>
                <a:ea typeface="Cambria"/>
                <a:cs typeface="Palatino"/>
              </a:rPr>
              <a:t>αἱ περὶ τὸν Διόνυσον γυναῖκες, </a:t>
            </a:r>
            <a:r>
              <a:rPr lang="el-GR" sz="2000">
                <a:solidFill>
                  <a:srgbClr val="FF0000"/>
                </a:solidFill>
                <a:latin typeface="Palatino"/>
                <a:ea typeface="Cambria"/>
                <a:cs typeface="Palatino"/>
              </a:rPr>
              <a:t>ἃς Θυιάδας ὀνομάζουσιν</a:t>
            </a:r>
            <a:r>
              <a:rPr lang="es-ES_tradnl" sz="2000">
                <a:latin typeface="Palatino"/>
                <a:ea typeface="Cambria"/>
                <a:cs typeface="Palatino"/>
              </a:rPr>
              <a:t>.</a:t>
            </a:r>
          </a:p>
          <a:p>
            <a:pPr indent="365125" algn="just">
              <a:lnSpc>
                <a:spcPct val="130000"/>
              </a:lnSpc>
            </a:pPr>
            <a:r>
              <a:rPr lang="es-ES" sz="2000">
                <a:latin typeface="Palatino"/>
                <a:cs typeface="Palatino"/>
              </a:rPr>
              <a:t>le devote di Dioniso, </a:t>
            </a:r>
            <a:r>
              <a:rPr lang="es-ES" sz="2000">
                <a:solidFill>
                  <a:srgbClr val="FF0000"/>
                </a:solidFill>
                <a:latin typeface="Palatino"/>
                <a:cs typeface="Palatino"/>
              </a:rPr>
              <a:t>che questi chiamano Tiadi</a:t>
            </a:r>
          </a:p>
          <a:p>
            <a:pPr indent="365125" algn="just">
              <a:lnSpc>
                <a:spcPct val="130000"/>
              </a:lnSpc>
            </a:pPr>
            <a:endParaRPr lang="es-ES_tradnl" sz="2000">
              <a:solidFill>
                <a:srgbClr val="FF0000"/>
              </a:solidFill>
              <a:latin typeface="Palatino"/>
              <a:ea typeface="Cambria"/>
              <a:cs typeface="Palatino"/>
            </a:endParaRPr>
          </a:p>
          <a:p>
            <a:pPr indent="446088" algn="just">
              <a:lnSpc>
                <a:spcPct val="130000"/>
              </a:lnSpc>
            </a:pPr>
            <a:r>
              <a:rPr lang="el-GR" sz="2000">
                <a:latin typeface="Palatino"/>
                <a:ea typeface="Cambria"/>
                <a:cs typeface="Palatino"/>
              </a:rPr>
              <a:t> Paus. 10, 4, 3 τὸ ἕτερον δὲ οὐκ ἐδυνήθην συμβαλέσθαι πρότερον, ἐφ' ὅτῳ καλλίχορον τὸν Πανοπέα εἴρηκε, πρὶν ἢ ἐδιδάχθην ὑπὸ τῶν </a:t>
            </a:r>
            <a:r>
              <a:rPr lang="el-GR" sz="2000">
                <a:solidFill>
                  <a:srgbClr val="FF0000"/>
                </a:solidFill>
                <a:latin typeface="Palatino"/>
                <a:ea typeface="Cambria"/>
                <a:cs typeface="Palatino"/>
              </a:rPr>
              <a:t>παρ' Ἀθηναίοις καλουμένων Θυιάδων</a:t>
            </a:r>
            <a:r>
              <a:rPr lang="el-GR" sz="2000">
                <a:latin typeface="Palatino"/>
                <a:ea typeface="Cambria"/>
                <a:cs typeface="Palatino"/>
              </a:rPr>
              <a:t>. </a:t>
            </a:r>
            <a:r>
              <a:rPr lang="es-ES_tradnl" sz="2000">
                <a:latin typeface="Palatino"/>
                <a:ea typeface="Cambria"/>
                <a:cs typeface="Palatino"/>
              </a:rPr>
              <a:t> </a:t>
            </a:r>
          </a:p>
          <a:p>
            <a:pPr indent="365125" algn="just">
              <a:lnSpc>
                <a:spcPct val="130000"/>
              </a:lnSpc>
            </a:pPr>
            <a:r>
              <a:rPr lang="es-ES_tradnl" sz="2000">
                <a:latin typeface="Palatino"/>
                <a:ea typeface="Cambria"/>
                <a:cs typeface="Palatino"/>
              </a:rPr>
              <a:t>Quanto al primo punto, non sono riuscito a intuire perché Omero abbia chiamato Panopeo kallichoros prima di essere io edotto da </a:t>
            </a:r>
            <a:r>
              <a:rPr lang="es-ES_tradnl" sz="2000">
                <a:solidFill>
                  <a:srgbClr val="FF0000"/>
                </a:solidFill>
                <a:latin typeface="Palatino"/>
                <a:ea typeface="Cambria"/>
                <a:cs typeface="Palatino"/>
              </a:rPr>
              <a:t>quelle che ad Atene si chiamano le Tiadi.</a:t>
            </a:r>
            <a:r>
              <a:rPr lang="es-ES_tradnl" sz="2000">
                <a:latin typeface="Palatino"/>
                <a:ea typeface="Cambria"/>
                <a:cs typeface="Palatino"/>
              </a:rPr>
              <a:t> (</a:t>
            </a:r>
            <a:r>
              <a:rPr lang="es-ES" sz="2000">
                <a:latin typeface="Palatino Linotype"/>
                <a:cs typeface="Palatino Linotype"/>
              </a:rPr>
              <a:t>trad. Bultrighini, ed. Lorenzo Valla).</a:t>
            </a:r>
            <a:endParaRPr lang="es-ES" sz="2000">
              <a:solidFill>
                <a:srgbClr val="FF0000"/>
              </a:solidFill>
              <a:latin typeface="Palatino Linotype"/>
              <a:cs typeface="Palatino Linotype"/>
            </a:endParaRPr>
          </a:p>
          <a:p>
            <a:pPr indent="365125" algn="just">
              <a:lnSpc>
                <a:spcPct val="130000"/>
              </a:lnSpc>
              <a:spcAft>
                <a:spcPts val="0"/>
              </a:spcAft>
            </a:pPr>
            <a:endParaRPr lang="es-ES" sz="2000">
              <a:effectLst/>
              <a:latin typeface="Palatino"/>
              <a:ea typeface="Cambria"/>
              <a:cs typeface="Palatino"/>
            </a:endParaRPr>
          </a:p>
        </p:txBody>
      </p:sp>
      <p:sp>
        <p:nvSpPr>
          <p:cNvPr id="3" name="CuadroTexto 2"/>
          <p:cNvSpPr txBox="1"/>
          <p:nvPr/>
        </p:nvSpPr>
        <p:spPr>
          <a:xfrm>
            <a:off x="1189024" y="513379"/>
            <a:ext cx="184666" cy="523220"/>
          </a:xfrm>
          <a:prstGeom prst="rect">
            <a:avLst/>
          </a:prstGeom>
          <a:noFill/>
        </p:spPr>
        <p:txBody>
          <a:bodyPr wrap="none" rtlCol="0">
            <a:spAutoFit/>
          </a:bodyPr>
          <a:lstStyle/>
          <a:p>
            <a:endParaRPr lang="es-ES" sz="2800" b="1">
              <a:latin typeface="Palatino"/>
              <a:cs typeface="Palatino"/>
            </a:endParaRPr>
          </a:p>
        </p:txBody>
      </p:sp>
    </p:spTree>
    <p:extLst>
      <p:ext uri="{BB962C8B-B14F-4D97-AF65-F5344CB8AC3E}">
        <p14:creationId xmlns:p14="http://schemas.microsoft.com/office/powerpoint/2010/main" val="1152669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51962" y="420854"/>
            <a:ext cx="8694614" cy="1033241"/>
          </a:xfrm>
        </p:spPr>
        <p:txBody>
          <a:bodyPr>
            <a:noAutofit/>
          </a:bodyPr>
          <a:lstStyle/>
          <a:p>
            <a:r>
              <a:rPr lang="es-ES_tradnl" sz="2800">
                <a:solidFill>
                  <a:schemeClr val="tx1"/>
                </a:solidFill>
                <a:latin typeface="Palatino"/>
                <a:cs typeface="Palatino"/>
              </a:rPr>
              <a:t>Le Sedici donne di Elis: al servizio di Era e Dioniso</a:t>
            </a:r>
          </a:p>
        </p:txBody>
      </p:sp>
      <p:pic>
        <p:nvPicPr>
          <p:cNvPr id="5" name="Imagen 4" descr="Ménades danzantes buenisima.jpg"/>
          <p:cNvPicPr>
            <a:picLocks noChangeAspect="1"/>
          </p:cNvPicPr>
          <p:nvPr/>
        </p:nvPicPr>
        <p:blipFill rotWithShape="1">
          <a:blip r:embed="rId2" cstate="print">
            <a:extLst>
              <a:ext uri="{28A0092B-C50C-407E-A947-70E740481C1C}">
                <a14:useLocalDpi xmlns:a14="http://schemas.microsoft.com/office/drawing/2010/main"/>
              </a:ext>
            </a:extLst>
          </a:blip>
          <a:srcRect b="-1230"/>
          <a:stretch/>
        </p:blipFill>
        <p:spPr>
          <a:xfrm>
            <a:off x="1729489" y="1120794"/>
            <a:ext cx="6499098" cy="5523683"/>
          </a:xfrm>
          <a:prstGeom prst="rect">
            <a:avLst/>
          </a:prstGeom>
        </p:spPr>
      </p:pic>
    </p:spTree>
    <p:extLst>
      <p:ext uri="{BB962C8B-B14F-4D97-AF65-F5344CB8AC3E}">
        <p14:creationId xmlns:p14="http://schemas.microsoft.com/office/powerpoint/2010/main" val="23030736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78px-Ancient_peloponnese.svg.png"/>
          <p:cNvPicPr>
            <a:picLocks noChangeAspect="1"/>
          </p:cNvPicPr>
          <p:nvPr/>
        </p:nvPicPr>
        <p:blipFill rotWithShape="1">
          <a:blip r:embed="rId2" cstate="print">
            <a:extLst>
              <a:ext uri="{28A0092B-C50C-407E-A947-70E740481C1C}">
                <a14:useLocalDpi xmlns:a14="http://schemas.microsoft.com/office/drawing/2010/main"/>
              </a:ext>
            </a:extLst>
          </a:blip>
          <a:srcRect l="-1" t="2614" r="-588" b="8497"/>
          <a:stretch/>
        </p:blipFill>
        <p:spPr>
          <a:xfrm>
            <a:off x="717176" y="0"/>
            <a:ext cx="7634942" cy="6937765"/>
          </a:xfrm>
          <a:prstGeom prst="rect">
            <a:avLst/>
          </a:prstGeom>
        </p:spPr>
      </p:pic>
    </p:spTree>
    <p:extLst>
      <p:ext uri="{BB962C8B-B14F-4D97-AF65-F5344CB8AC3E}">
        <p14:creationId xmlns:p14="http://schemas.microsoft.com/office/powerpoint/2010/main" val="19252699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034" y="139681"/>
            <a:ext cx="8356372" cy="6555641"/>
          </a:xfrm>
          <a:prstGeom prst="rect">
            <a:avLst/>
          </a:prstGeom>
          <a:noFill/>
        </p:spPr>
        <p:txBody>
          <a:bodyPr wrap="square" rtlCol="0">
            <a:spAutoFit/>
          </a:bodyPr>
          <a:lstStyle/>
          <a:p>
            <a:pPr indent="635000" algn="just"/>
            <a:r>
              <a:rPr lang="es-ES_tradnl" sz="2000">
                <a:latin typeface="Palatino"/>
                <a:cs typeface="Palatino"/>
              </a:rPr>
              <a:t>Plu.</a:t>
            </a:r>
            <a:r>
              <a:rPr lang="es-ES_tradnl" sz="2000" i="1">
                <a:latin typeface="Palatino"/>
                <a:cs typeface="Palatino"/>
              </a:rPr>
              <a:t> Mul. virt. </a:t>
            </a:r>
            <a:r>
              <a:rPr lang="es-ES_tradnl" sz="2000">
                <a:latin typeface="Palatino"/>
                <a:cs typeface="Palatino"/>
              </a:rPr>
              <a:t>251E-F </a:t>
            </a:r>
            <a:r>
              <a:rPr lang="es-ES_tradnl" sz="2000">
                <a:effectLst/>
                <a:latin typeface="Palatino"/>
                <a:ea typeface="Cambria"/>
                <a:cs typeface="Palatino"/>
              </a:rPr>
              <a:t>χαλεπῶς δὲ τῶν Ἠλείων ἐπὶ τούτοις ἐχόντων </a:t>
            </a:r>
            <a:r>
              <a:rPr lang="es-ES_tradnl" sz="2000">
                <a:solidFill>
                  <a:srgbClr val="FF0000"/>
                </a:solidFill>
                <a:effectLst/>
                <a:latin typeface="Palatino"/>
                <a:ea typeface="Cambria"/>
                <a:cs typeface="Palatino"/>
              </a:rPr>
              <a:t>αἱ περὶ τὸν Διόνυσον ἱεραὶ γυναῖκες, ἃς &lt;τὰς&gt; ἑκκαίδεκα καλοῦσιν, ἱκετηρίας καὶ στέμματα τῶν ἀπὸ τοῦ θεοῦ λαβοῦσαι περὶ τὴν ἀγορὰν ἀπήντησαν τῷ Ἀριστοτίμῳ</a:t>
            </a:r>
            <a:r>
              <a:rPr lang="el-GR" sz="2000">
                <a:latin typeface="Palatino"/>
                <a:ea typeface="Cambria"/>
                <a:cs typeface="Palatino"/>
              </a:rPr>
              <a:t>, καὶ τῶν δορυφόρων ὑπ' αἰδοῦς διαστάντων, ἔστησαν τὸ πρῶτον σιωπῇ &lt;καὶ&gt; ὁσίως προϊσχόμεναι τὰς ἱκετηρίας. ἐπεὶ δ' ἐγένοντο φανεραὶ δεόμεναι καὶ παραιτούμεναι τὴν ὀργὴν ὑπὲρ τῶν γυναικῶν, παροξυνθεὶς πρὸς τοὺς δορυφόρους καὶ κεκραγὼς ὅτι προσελθεῖν εἴασαν αὐτὰς ἐποίησε τὰς μὲν ὠθοῦντας τὰς δὲ τύπτοντας ἐξελάσαι [ἐκ] τῆς ἀγορᾶς, ἑκάστην δὲ δυσὶ ταλάντοις ἐζημίωσε</a:t>
            </a:r>
            <a:r>
              <a:rPr lang="es-ES_tradnl" sz="2000">
                <a:effectLst/>
                <a:latin typeface="Palatino"/>
                <a:ea typeface="Cambria"/>
                <a:cs typeface="Palatino"/>
              </a:rPr>
              <a:t>.</a:t>
            </a:r>
            <a:r>
              <a:rPr lang="es-ES" sz="2000">
                <a:effectLst/>
                <a:latin typeface="Palatino"/>
                <a:cs typeface="Palatino"/>
              </a:rPr>
              <a:t>  </a:t>
            </a:r>
          </a:p>
          <a:p>
            <a:pPr indent="620713" algn="just"/>
            <a:r>
              <a:rPr lang="es-ES" sz="2000">
                <a:latin typeface="Palatino"/>
                <a:cs typeface="Palatino"/>
              </a:rPr>
              <a:t>Poiché gli Elei furono indignati da questi avvenimenti, </a:t>
            </a:r>
            <a:r>
              <a:rPr lang="es-ES" sz="2000">
                <a:solidFill>
                  <a:srgbClr val="FF0000"/>
                </a:solidFill>
                <a:latin typeface="Palatino"/>
                <a:cs typeface="Palatino"/>
              </a:rPr>
              <a:t>le sacre donne devote a Dioniso, chiamate le “Sedici”, presi i rami e le bende supplici consacrati dal dio, si recarono in piazza per incontrare Aristotimo</a:t>
            </a:r>
            <a:r>
              <a:rPr lang="es-ES" sz="2000">
                <a:latin typeface="Palatino"/>
                <a:cs typeface="Palatino"/>
              </a:rPr>
              <a:t> e, dopo che le guardie del corpo si furono spostate per rispetto, rimasero in un primo momento religiosamente in silenzio, protendendo i rami supplici. Quando fu chiaro che quelle lo imploravano e scongiuravano di deporre l’ira in nome delle donne, scagliatosi contro le guardie del corpo e urlando improperi, poiché avevano permesso alle donne di passare, ne fece allontanare dalla piazza alcune a forza di spintoni e altre a suon di percosse, infliggendo inoltre ad ognuna di loro una multa di due talenti (trad. F. Tanga, ed. Brill).</a:t>
            </a:r>
            <a:endParaRPr lang="es-ES" sz="2000">
              <a:effectLst/>
              <a:latin typeface="Palatino"/>
              <a:cs typeface="Palatino"/>
            </a:endParaRPr>
          </a:p>
        </p:txBody>
      </p:sp>
    </p:spTree>
    <p:extLst>
      <p:ext uri="{BB962C8B-B14F-4D97-AF65-F5344CB8AC3E}">
        <p14:creationId xmlns:p14="http://schemas.microsoft.com/office/powerpoint/2010/main" val="1770026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Imagen 1" descr="775ad2_40313605a168438c996e05f1765737e2~mv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609" y="108995"/>
            <a:ext cx="4096111" cy="662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Imagen 2" descr="775ad2_d855fd9cb11e45aab2f86a5506327f1c~mv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91720" y="108995"/>
            <a:ext cx="4409071" cy="66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4550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6778" y="427121"/>
            <a:ext cx="8072098" cy="5016758"/>
          </a:xfrm>
          <a:prstGeom prst="rect">
            <a:avLst/>
          </a:prstGeom>
          <a:noFill/>
        </p:spPr>
        <p:txBody>
          <a:bodyPr wrap="square" rtlCol="0">
            <a:spAutoFit/>
          </a:bodyPr>
          <a:lstStyle/>
          <a:p>
            <a:pPr indent="635000" algn="just"/>
            <a:r>
              <a:rPr lang="es-ES_tradnl" sz="2000">
                <a:latin typeface="Palatino"/>
                <a:cs typeface="Palatino"/>
              </a:rPr>
              <a:t>Paus. 5. 16. 6-7 </a:t>
            </a:r>
            <a:r>
              <a:rPr lang="el-GR" sz="2000">
                <a:latin typeface="Palatino"/>
                <a:cs typeface="Palatino"/>
              </a:rPr>
              <a:t>ὕστερον δὲ καὶ </a:t>
            </a:r>
            <a:r>
              <a:rPr lang="el-GR" sz="2000">
                <a:solidFill>
                  <a:srgbClr val="FF0000"/>
                </a:solidFill>
                <a:latin typeface="Palatino"/>
                <a:cs typeface="Palatino"/>
              </a:rPr>
              <a:t>τὸν ἀγῶνα ἐπετράπησαν ὑπ'αὐτῶν θεῖναι τὰ Ἡραῖα καὶ ὑφήνασθαι τῇ Ἥρᾳ τὸν πέπλον. </a:t>
            </a:r>
            <a:r>
              <a:rPr lang="es-ES_tradnl" sz="2000">
                <a:solidFill>
                  <a:srgbClr val="FF0000"/>
                </a:solidFill>
                <a:latin typeface="Palatino"/>
                <a:cs typeface="Palatino"/>
              </a:rPr>
              <a:t>αἱ δὲ ἑκκαίδεκα γυναῖκες καὶ χοροὺς δύο ἱστᾶσι καὶ τὸν μὲν Φυσκόας τῶν χορῶν, τὸν δὲ Ἱπποδαμείας καλοῦσι</a:t>
            </a:r>
            <a:r>
              <a:rPr lang="es-ES_tradnl" sz="2000">
                <a:latin typeface="Palatino"/>
                <a:cs typeface="Palatino"/>
              </a:rPr>
              <a:t>·(...) ταύτῃ τῇ Φυσκόᾳ Διόνυσον συγγενέσθαι λέγουσι, Φυσκόαν δὲ ἐκ Διονύσου τεκεῖν παῖδα Ναρκαῖον·(...)· </a:t>
            </a:r>
            <a:r>
              <a:rPr lang="es-ES_tradnl" sz="2000">
                <a:solidFill>
                  <a:srgbClr val="FF0000"/>
                </a:solidFill>
                <a:latin typeface="Palatino"/>
                <a:cs typeface="Palatino"/>
              </a:rPr>
              <a:t>Διονύσῳ τε τιμὰς λέγουσιν ὑπὸ Ναρκαίου &lt;καὶ&gt; Φυσκόας δοθῆναι πρώτων.</a:t>
            </a:r>
            <a:r>
              <a:rPr lang="es-ES" sz="2000">
                <a:solidFill>
                  <a:srgbClr val="FF0000"/>
                </a:solidFill>
                <a:effectLst/>
                <a:latin typeface="Palatino"/>
                <a:cs typeface="Palatino"/>
              </a:rPr>
              <a:t> </a:t>
            </a:r>
            <a:r>
              <a:rPr lang="el-GR" sz="2000">
                <a:latin typeface="Palatino"/>
                <a:cs typeface="Palatino"/>
              </a:rPr>
              <a:t>Φυσκόας μὲν δὴ γέρα καὶ ἄλλα καὶ χορὸς ἐπώνυμος παρὰ τῶν ἑκκαίδεκα γυναικῶν</a:t>
            </a:r>
            <a:r>
              <a:rPr lang="es-ES_tradnl" sz="2000">
                <a:latin typeface="Palatino"/>
                <a:cs typeface="Palatino"/>
              </a:rPr>
              <a:t>.</a:t>
            </a:r>
            <a:r>
              <a:rPr lang="el-GR" sz="2000">
                <a:latin typeface="Palatino"/>
                <a:cs typeface="Palatino"/>
              </a:rPr>
              <a:t> </a:t>
            </a:r>
            <a:endParaRPr lang="es-ES" sz="2000">
              <a:latin typeface="Palatino"/>
              <a:cs typeface="Palatino"/>
            </a:endParaRPr>
          </a:p>
          <a:p>
            <a:pPr indent="635000" algn="just"/>
            <a:r>
              <a:rPr lang="es-ES_tradnl" sz="2000">
                <a:latin typeface="Palatino"/>
                <a:cs typeface="Palatino"/>
              </a:rPr>
              <a:t>In seguito furono da essi incaricate di istituire </a:t>
            </a:r>
            <a:r>
              <a:rPr lang="es-ES_tradnl" sz="2000">
                <a:solidFill>
                  <a:srgbClr val="FF0000"/>
                </a:solidFill>
                <a:latin typeface="Palatino"/>
                <a:cs typeface="Palatino"/>
              </a:rPr>
              <a:t>i gochi Erei e di tessere il peplo per Hera. Le sedici donne allesticono anche due cori, uno lo chiamano di Fiscoa, l’altro di Ippodamia.</a:t>
            </a:r>
            <a:r>
              <a:rPr lang="es-ES_tradnl" sz="2000">
                <a:latin typeface="Palatino"/>
                <a:cs typeface="Palatino"/>
              </a:rPr>
              <a:t> (...) Raccontano che a questa Fiscoa si unì Dioniso, e che Fiscoa generò da Dioniso un figlio, Narceo. (...) </a:t>
            </a:r>
            <a:r>
              <a:rPr lang="es-ES_tradnl" sz="2000">
                <a:solidFill>
                  <a:srgbClr val="FF0000"/>
                </a:solidFill>
                <a:latin typeface="Palatino"/>
                <a:cs typeface="Palatino"/>
              </a:rPr>
              <a:t>Raccoltano inoltre che a Dioniso furono tributati onori da parte di Narceo e Fiscoa per primi. </a:t>
            </a:r>
            <a:r>
              <a:rPr lang="es-ES_tradnl" sz="2000">
                <a:latin typeface="Palatino"/>
                <a:cs typeface="Palatino"/>
              </a:rPr>
              <a:t>Tra le altre prerogative di Fiscoa fu anche il coro che prendeva il nome lei, allestito dalle sedici donne (trad. G. Maddoli, ed. Lorenzo Valla).</a:t>
            </a:r>
            <a:endParaRPr lang="es-ES" sz="2000">
              <a:effectLst/>
              <a:latin typeface="Palatino"/>
              <a:cs typeface="Palatino"/>
            </a:endParaRPr>
          </a:p>
        </p:txBody>
      </p:sp>
      <p:sp>
        <p:nvSpPr>
          <p:cNvPr id="5" name="CuadroTexto 4"/>
          <p:cNvSpPr txBox="1"/>
          <p:nvPr/>
        </p:nvSpPr>
        <p:spPr>
          <a:xfrm>
            <a:off x="276034" y="43176"/>
            <a:ext cx="8614508" cy="369332"/>
          </a:xfrm>
          <a:prstGeom prst="rect">
            <a:avLst/>
          </a:prstGeom>
          <a:noFill/>
        </p:spPr>
        <p:txBody>
          <a:bodyPr wrap="square" rtlCol="0">
            <a:spAutoFit/>
          </a:bodyPr>
          <a:lstStyle/>
          <a:p>
            <a:pPr algn="ctr"/>
            <a:r>
              <a:rPr lang="es-ES_tradnl"/>
              <a:t> </a:t>
            </a:r>
            <a:endParaRPr lang="es-ES" sz="2800">
              <a:solidFill>
                <a:srgbClr val="FF0000"/>
              </a:solidFill>
              <a:latin typeface="Times New Roman"/>
              <a:cs typeface="Times New Roman"/>
            </a:endParaRPr>
          </a:p>
        </p:txBody>
      </p:sp>
    </p:spTree>
    <p:extLst>
      <p:ext uri="{BB962C8B-B14F-4D97-AF65-F5344CB8AC3E}">
        <p14:creationId xmlns:p14="http://schemas.microsoft.com/office/powerpoint/2010/main" val="16057011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9169" y="836647"/>
            <a:ext cx="8356372" cy="3416320"/>
          </a:xfrm>
          <a:prstGeom prst="rect">
            <a:avLst/>
          </a:prstGeom>
          <a:noFill/>
        </p:spPr>
        <p:txBody>
          <a:bodyPr wrap="square" rtlCol="0">
            <a:spAutoFit/>
          </a:bodyPr>
          <a:lstStyle/>
          <a:p>
            <a:pPr indent="635000" algn="just"/>
            <a:r>
              <a:rPr lang="es-ES_tradnl" sz="2400">
                <a:latin typeface="Palatino"/>
                <a:cs typeface="Palatino"/>
              </a:rPr>
              <a:t>Plu.</a:t>
            </a:r>
            <a:r>
              <a:rPr lang="es-ES_tradnl" sz="2400" i="1">
                <a:latin typeface="Palatino"/>
                <a:cs typeface="Palatino"/>
              </a:rPr>
              <a:t> Mul. virt. </a:t>
            </a:r>
            <a:r>
              <a:rPr lang="es-ES_tradnl" sz="2400">
                <a:latin typeface="Palatino"/>
                <a:cs typeface="Palatino"/>
              </a:rPr>
              <a:t>251E </a:t>
            </a:r>
            <a:r>
              <a:rPr lang="el-GR" sz="2400">
                <a:latin typeface="Palatino"/>
                <a:cs typeface="Palatino"/>
              </a:rPr>
              <a:t>αἱ περὶ τὸν Διόνυσον ἱεραὶ γυναῖκες, ἃς &lt;τὰς&gt; ἑκκαίδεκα καλοῦσιν</a:t>
            </a:r>
            <a:r>
              <a:rPr lang="es-ES_tradnl" sz="2400">
                <a:latin typeface="Palatino"/>
                <a:cs typeface="Palatino"/>
              </a:rPr>
              <a:t>, </a:t>
            </a:r>
            <a:r>
              <a:rPr lang="es-ES" sz="2400">
                <a:solidFill>
                  <a:srgbClr val="FF0000"/>
                </a:solidFill>
                <a:latin typeface="Palatino"/>
                <a:cs typeface="Palatino"/>
              </a:rPr>
              <a:t>le sacre donne devote a Dioniso, chiamate le “Sedici”.</a:t>
            </a:r>
            <a:r>
              <a:rPr lang="es-ES" sz="2400">
                <a:effectLst/>
                <a:latin typeface="Palatino"/>
                <a:cs typeface="Palatino"/>
              </a:rPr>
              <a:t> </a:t>
            </a:r>
            <a:endParaRPr lang="es-ES_tradnl" sz="2400">
              <a:latin typeface="Palatino"/>
              <a:cs typeface="Palatino"/>
            </a:endParaRPr>
          </a:p>
          <a:p>
            <a:pPr indent="635000" algn="just"/>
            <a:r>
              <a:rPr lang="el-GR" sz="2400">
                <a:latin typeface="Palatino"/>
                <a:cs typeface="Palatino"/>
              </a:rPr>
              <a:t>Paus. 5. 16. 2</a:t>
            </a:r>
            <a:r>
              <a:rPr lang="es-ES_tradnl" sz="2400">
                <a:latin typeface="Palatino"/>
                <a:cs typeface="Palatino"/>
              </a:rPr>
              <a:t> </a:t>
            </a:r>
            <a:r>
              <a:rPr lang="el-GR" sz="2400">
                <a:latin typeface="Palatino"/>
                <a:cs typeface="Palatino"/>
              </a:rPr>
              <a:t>αἱ ἓξ καὶ δέκα γυναῖκες</a:t>
            </a:r>
            <a:r>
              <a:rPr lang="es-ES_tradnl" sz="2400">
                <a:latin typeface="Palatino"/>
                <a:cs typeface="Palatino"/>
              </a:rPr>
              <a:t>, </a:t>
            </a:r>
            <a:r>
              <a:rPr lang="es-ES_tradnl" sz="2400">
                <a:solidFill>
                  <a:srgbClr val="FF0000"/>
                </a:solidFill>
                <a:latin typeface="Palatino"/>
                <a:cs typeface="Palatino"/>
              </a:rPr>
              <a:t>le Sedici donne</a:t>
            </a:r>
            <a:r>
              <a:rPr lang="es-ES" sz="2400">
                <a:effectLst/>
                <a:latin typeface="Palatino"/>
                <a:cs typeface="Palatino"/>
              </a:rPr>
              <a:t> </a:t>
            </a:r>
            <a:endParaRPr lang="es-ES_tradnl" sz="2400">
              <a:latin typeface="Palatino"/>
              <a:cs typeface="Palatino"/>
            </a:endParaRPr>
          </a:p>
          <a:p>
            <a:pPr indent="635000" algn="just"/>
            <a:r>
              <a:rPr lang="el-GR" sz="2400">
                <a:latin typeface="Palatino"/>
                <a:cs typeface="Palatino"/>
              </a:rPr>
              <a:t>Paus</a:t>
            </a:r>
            <a:r>
              <a:rPr lang="es-ES_tradnl" sz="2400">
                <a:latin typeface="Palatino"/>
                <a:cs typeface="Palatino"/>
              </a:rPr>
              <a:t>. </a:t>
            </a:r>
            <a:r>
              <a:rPr lang="el-GR" sz="2400">
                <a:latin typeface="Palatino"/>
                <a:cs typeface="Palatino"/>
              </a:rPr>
              <a:t>5. 16. 3, 4, 5, 6 y 8 αἱ δὲ ἑκκαίδεκα γυναῖκες</a:t>
            </a:r>
            <a:r>
              <a:rPr lang="es-ES_tradnl" sz="2400">
                <a:latin typeface="Palatino"/>
                <a:cs typeface="Palatino"/>
              </a:rPr>
              <a:t>, </a:t>
            </a:r>
            <a:r>
              <a:rPr lang="es-ES_tradnl" sz="2400">
                <a:solidFill>
                  <a:srgbClr val="FF0000"/>
                </a:solidFill>
                <a:latin typeface="Palatino"/>
                <a:cs typeface="Palatino"/>
              </a:rPr>
              <a:t>le Sedici donne.</a:t>
            </a:r>
            <a:r>
              <a:rPr lang="es-ES" sz="2400">
                <a:solidFill>
                  <a:srgbClr val="FF0000"/>
                </a:solidFill>
                <a:latin typeface="Palatino"/>
                <a:cs typeface="Palatino"/>
              </a:rPr>
              <a:t> </a:t>
            </a:r>
            <a:endParaRPr lang="es-ES_tradnl" sz="2400">
              <a:solidFill>
                <a:srgbClr val="FF0000"/>
              </a:solidFill>
              <a:latin typeface="Palatino"/>
              <a:cs typeface="Palatino"/>
            </a:endParaRPr>
          </a:p>
          <a:p>
            <a:pPr indent="635000" algn="just"/>
            <a:r>
              <a:rPr lang="el-GR" sz="2400">
                <a:latin typeface="Palatino"/>
                <a:cs typeface="Palatino"/>
              </a:rPr>
              <a:t>Paus</a:t>
            </a:r>
            <a:r>
              <a:rPr lang="es-ES_tradnl" sz="2400">
                <a:latin typeface="Palatino"/>
                <a:cs typeface="Palatino"/>
              </a:rPr>
              <a:t>. </a:t>
            </a:r>
            <a:r>
              <a:rPr lang="el-GR" sz="2400">
                <a:latin typeface="Palatino"/>
                <a:cs typeface="Palatino"/>
              </a:rPr>
              <a:t>5. 16. 5</a:t>
            </a:r>
            <a:r>
              <a:rPr lang="es-ES_tradnl" sz="2400">
                <a:latin typeface="Palatino"/>
                <a:cs typeface="Palatino"/>
              </a:rPr>
              <a:t> </a:t>
            </a:r>
            <a:r>
              <a:rPr lang="el-GR" sz="2400">
                <a:latin typeface="Palatino"/>
                <a:cs typeface="Palatino"/>
              </a:rPr>
              <a:t>αἱ γυναῖκες</a:t>
            </a:r>
            <a:r>
              <a:rPr lang="es-ES_tradnl" sz="2400">
                <a:latin typeface="Palatino"/>
                <a:cs typeface="Palatino"/>
              </a:rPr>
              <a:t>, </a:t>
            </a:r>
            <a:r>
              <a:rPr lang="es-ES_tradnl" sz="2400">
                <a:solidFill>
                  <a:srgbClr val="FF0000"/>
                </a:solidFill>
                <a:latin typeface="Palatino"/>
                <a:cs typeface="Palatino"/>
              </a:rPr>
              <a:t>le donne.</a:t>
            </a:r>
            <a:r>
              <a:rPr lang="es-ES" sz="2400">
                <a:solidFill>
                  <a:srgbClr val="FF0000"/>
                </a:solidFill>
                <a:latin typeface="Palatino"/>
                <a:cs typeface="Palatino"/>
              </a:rPr>
              <a:t> </a:t>
            </a:r>
          </a:p>
          <a:p>
            <a:pPr indent="635000" algn="just"/>
            <a:r>
              <a:rPr lang="es-ES" sz="2400">
                <a:latin typeface="Palatino"/>
                <a:cs typeface="Palatino"/>
              </a:rPr>
              <a:t>Plu. </a:t>
            </a:r>
            <a:r>
              <a:rPr lang="it-IT" sz="2400" i="1">
                <a:latin typeface="Palatino"/>
                <a:cs typeface="Palatino"/>
              </a:rPr>
              <a:t>Quaest. Gr</a:t>
            </a:r>
            <a:r>
              <a:rPr lang="it-IT" sz="2400">
                <a:latin typeface="Palatino"/>
                <a:cs typeface="Palatino"/>
              </a:rPr>
              <a:t>. 299 B </a:t>
            </a:r>
            <a:r>
              <a:rPr lang="el-GR" sz="2400">
                <a:latin typeface="Palatino"/>
                <a:cs typeface="Palatino"/>
              </a:rPr>
              <a:t>αἱ τῶν Ἠλείων γυναῖκες </a:t>
            </a:r>
            <a:r>
              <a:rPr lang="es-ES" sz="2400">
                <a:latin typeface="Palatino"/>
                <a:cs typeface="Palatino"/>
              </a:rPr>
              <a:t>e Plu. </a:t>
            </a:r>
            <a:r>
              <a:rPr lang="nb-NO" sz="2400" i="1">
                <a:latin typeface="Palatino"/>
                <a:cs typeface="Palatino"/>
              </a:rPr>
              <a:t>Is. et Os</a:t>
            </a:r>
            <a:r>
              <a:rPr lang="nb-NO" sz="2400">
                <a:latin typeface="Palatino"/>
                <a:cs typeface="Palatino"/>
              </a:rPr>
              <a:t>. 364 E </a:t>
            </a:r>
            <a:r>
              <a:rPr lang="el-GR" sz="2400">
                <a:latin typeface="Palatino"/>
                <a:cs typeface="Palatino"/>
              </a:rPr>
              <a:t>αἱ δ᾽ Ἠλείων γυναῖκες</a:t>
            </a:r>
            <a:r>
              <a:rPr lang="es-ES_tradnl" sz="2400">
                <a:latin typeface="Palatino"/>
                <a:cs typeface="Palatino"/>
              </a:rPr>
              <a:t>, </a:t>
            </a:r>
            <a:r>
              <a:rPr lang="es-ES_tradnl" sz="2400">
                <a:solidFill>
                  <a:srgbClr val="FF0000"/>
                </a:solidFill>
                <a:latin typeface="Palatino"/>
                <a:cs typeface="Palatino"/>
              </a:rPr>
              <a:t>le donne degli Elei.</a:t>
            </a:r>
            <a:r>
              <a:rPr lang="es-ES" sz="2400">
                <a:latin typeface="Palatino"/>
                <a:cs typeface="Palatino"/>
              </a:rPr>
              <a:t> </a:t>
            </a:r>
          </a:p>
        </p:txBody>
      </p:sp>
      <p:sp>
        <p:nvSpPr>
          <p:cNvPr id="5" name="CuadroTexto 4"/>
          <p:cNvSpPr txBox="1"/>
          <p:nvPr/>
        </p:nvSpPr>
        <p:spPr>
          <a:xfrm>
            <a:off x="1386529" y="89312"/>
            <a:ext cx="6475527" cy="523220"/>
          </a:xfrm>
          <a:prstGeom prst="rect">
            <a:avLst/>
          </a:prstGeom>
          <a:noFill/>
        </p:spPr>
        <p:txBody>
          <a:bodyPr wrap="square" rtlCol="0">
            <a:spAutoFit/>
          </a:bodyPr>
          <a:lstStyle/>
          <a:p>
            <a:pPr algn="ctr"/>
            <a:r>
              <a:rPr lang="es-ES_tradnl"/>
              <a:t> </a:t>
            </a:r>
            <a:r>
              <a:rPr lang="es-ES" sz="2800">
                <a:latin typeface="Palatino"/>
                <a:cs typeface="Palatino"/>
              </a:rPr>
              <a:t>Nomenclatura</a:t>
            </a:r>
          </a:p>
        </p:txBody>
      </p:sp>
      <p:sp>
        <p:nvSpPr>
          <p:cNvPr id="3" name="CuadroTexto 2"/>
          <p:cNvSpPr txBox="1"/>
          <p:nvPr/>
        </p:nvSpPr>
        <p:spPr>
          <a:xfrm>
            <a:off x="276035" y="4647171"/>
            <a:ext cx="8479506" cy="1938992"/>
          </a:xfrm>
          <a:prstGeom prst="rect">
            <a:avLst/>
          </a:prstGeom>
          <a:noFill/>
        </p:spPr>
        <p:txBody>
          <a:bodyPr wrap="square" rtlCol="0">
            <a:spAutoFit/>
          </a:bodyPr>
          <a:lstStyle/>
          <a:p>
            <a:pPr indent="539750" algn="just"/>
            <a:r>
              <a:rPr lang="es-ES_tradnl" sz="2400">
                <a:latin typeface="Palatino"/>
                <a:cs typeface="Palatino"/>
              </a:rPr>
              <a:t>Paus. 5. 16. 3 εἰσὶ δὲ καὶ </a:t>
            </a:r>
            <a:r>
              <a:rPr lang="es-ES_tradnl" sz="2400">
                <a:solidFill>
                  <a:srgbClr val="FF0000"/>
                </a:solidFill>
                <a:latin typeface="Palatino"/>
                <a:cs typeface="Palatino"/>
              </a:rPr>
              <a:t>αἱ διακονούμεναι</a:t>
            </a:r>
            <a:r>
              <a:rPr lang="es-ES_tradnl" sz="2400">
                <a:latin typeface="Palatino"/>
                <a:cs typeface="Palatino"/>
              </a:rPr>
              <a:t> ταῖς ἑκκαίδεκα κατὰ ταὐτὰ ταῖς ἀγωνοθετούσαις γυναῖκες. </a:t>
            </a:r>
          </a:p>
          <a:p>
            <a:pPr indent="539750" algn="just"/>
            <a:r>
              <a:rPr lang="es-ES_tradnl" sz="2400">
                <a:latin typeface="Palatino"/>
                <a:cs typeface="Palatino"/>
              </a:rPr>
              <a:t>Vi sono altresì altrettante </a:t>
            </a:r>
            <a:r>
              <a:rPr lang="es-ES_tradnl" sz="2400">
                <a:solidFill>
                  <a:srgbClr val="FF0000"/>
                </a:solidFill>
                <a:latin typeface="Palatino"/>
                <a:cs typeface="Palatino"/>
              </a:rPr>
              <a:t>donne che assistono</a:t>
            </a:r>
            <a:r>
              <a:rPr lang="es-ES_tradnl" sz="2400">
                <a:latin typeface="Palatino"/>
                <a:cs typeface="Palatino"/>
              </a:rPr>
              <a:t> le sedici incaricate di indire i giochi. (trad. G. Maddoli, ed. Lorenzo Valla).</a:t>
            </a:r>
          </a:p>
        </p:txBody>
      </p:sp>
    </p:spTree>
    <p:extLst>
      <p:ext uri="{BB962C8B-B14F-4D97-AF65-F5344CB8AC3E}">
        <p14:creationId xmlns:p14="http://schemas.microsoft.com/office/powerpoint/2010/main" val="1956619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034" y="1523884"/>
            <a:ext cx="8356372" cy="4154983"/>
          </a:xfrm>
          <a:prstGeom prst="rect">
            <a:avLst/>
          </a:prstGeom>
          <a:noFill/>
        </p:spPr>
        <p:txBody>
          <a:bodyPr wrap="square" rtlCol="0">
            <a:spAutoFit/>
          </a:bodyPr>
          <a:lstStyle/>
          <a:p>
            <a:pPr indent="635000" algn="just"/>
            <a:r>
              <a:rPr lang="el-GR" sz="2400">
                <a:latin typeface="Palatino"/>
                <a:cs typeface="Palatino"/>
              </a:rPr>
              <a:t>Paus</a:t>
            </a:r>
            <a:r>
              <a:rPr lang="es-ES_tradnl" sz="2400">
                <a:latin typeface="Palatino"/>
                <a:cs typeface="Palatino"/>
              </a:rPr>
              <a:t>. </a:t>
            </a:r>
            <a:r>
              <a:rPr lang="el-GR" sz="2400">
                <a:latin typeface="Palatino"/>
                <a:cs typeface="Palatino"/>
              </a:rPr>
              <a:t>5. 16. 4 ἐπανάγουσι δὲ καὶ τῶν παρθένων τὸν ἀγῶνα ἐς τὰ ἀρχαῖα, Ἱπποδάμειαν τῇ Ἤρᾳ τῶν γάμων τῶν Πέλοπος ἐκτίνουσαν χάριν τάς τε ἑκκαίδεκα ἀθροῖσαι γυναῖκας λέγοντες καὶ σὺν αὐταῖς διαθεῖναι πρώτην τὰ Ἡραῖα· </a:t>
            </a:r>
            <a:endParaRPr lang="es-ES_tradnl" sz="2400">
              <a:latin typeface="Palatino"/>
              <a:cs typeface="Palatino"/>
            </a:endParaRPr>
          </a:p>
          <a:p>
            <a:pPr indent="635000" algn="just"/>
            <a:r>
              <a:rPr lang="es-ES_tradnl" sz="2400">
                <a:latin typeface="Palatino"/>
                <a:cs typeface="Palatino"/>
              </a:rPr>
              <a:t>Riconducono ad alta antichità anche la gara delle ragazze, dicendo che </a:t>
            </a:r>
            <a:r>
              <a:rPr lang="es-ES_tradnl" sz="2400">
                <a:solidFill>
                  <a:srgbClr val="FF0000"/>
                </a:solidFill>
                <a:latin typeface="Palatino"/>
                <a:cs typeface="Palatino"/>
              </a:rPr>
              <a:t>Ippodamia, per ringraziare Era delle nozze con Pelope, riunì  le sedici donne e insieme a esse per prima celebrò i giochi Erei.</a:t>
            </a:r>
            <a:r>
              <a:rPr lang="es-ES_tradnl" sz="2400">
                <a:latin typeface="Palatino"/>
                <a:cs typeface="Palatino"/>
              </a:rPr>
              <a:t> (trad. G. Maddoli, ed. Lorenzo Valla).</a:t>
            </a:r>
          </a:p>
          <a:p>
            <a:pPr indent="635000" algn="just"/>
            <a:endParaRPr lang="es-ES" sz="2400">
              <a:latin typeface="Times New Roman"/>
              <a:cs typeface="Times New Roman"/>
            </a:endParaRPr>
          </a:p>
        </p:txBody>
      </p:sp>
      <p:sp>
        <p:nvSpPr>
          <p:cNvPr id="5" name="CuadroTexto 4"/>
          <p:cNvSpPr txBox="1"/>
          <p:nvPr/>
        </p:nvSpPr>
        <p:spPr>
          <a:xfrm>
            <a:off x="1465154" y="769273"/>
            <a:ext cx="5817518" cy="523220"/>
          </a:xfrm>
          <a:prstGeom prst="rect">
            <a:avLst/>
          </a:prstGeom>
          <a:noFill/>
        </p:spPr>
        <p:txBody>
          <a:bodyPr wrap="none" rtlCol="0">
            <a:spAutoFit/>
          </a:bodyPr>
          <a:lstStyle/>
          <a:p>
            <a:r>
              <a:rPr lang="es-ES_tradnl"/>
              <a:t> </a:t>
            </a:r>
            <a:r>
              <a:rPr lang="es-ES_tradnl" sz="2800">
                <a:latin typeface="Palatino"/>
                <a:cs typeface="Palatino"/>
              </a:rPr>
              <a:t>Le Sed</a:t>
            </a:r>
            <a:r>
              <a:rPr lang="es-ES" sz="2800">
                <a:effectLst/>
                <a:latin typeface="Palatino"/>
                <a:cs typeface="Palatino"/>
              </a:rPr>
              <a:t>ici donne: Origine e numero</a:t>
            </a:r>
            <a:endParaRPr lang="es-ES" sz="2800">
              <a:latin typeface="Palatino"/>
              <a:cs typeface="Palatino"/>
            </a:endParaRPr>
          </a:p>
        </p:txBody>
      </p:sp>
    </p:spTree>
    <p:extLst>
      <p:ext uri="{BB962C8B-B14F-4D97-AF65-F5344CB8AC3E}">
        <p14:creationId xmlns:p14="http://schemas.microsoft.com/office/powerpoint/2010/main" val="23914433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65154" y="129044"/>
            <a:ext cx="5817518" cy="523220"/>
          </a:xfrm>
          <a:prstGeom prst="rect">
            <a:avLst/>
          </a:prstGeom>
          <a:noFill/>
        </p:spPr>
        <p:txBody>
          <a:bodyPr wrap="none" rtlCol="0">
            <a:spAutoFit/>
          </a:bodyPr>
          <a:lstStyle/>
          <a:p>
            <a:r>
              <a:rPr lang="es-ES_tradnl"/>
              <a:t> </a:t>
            </a:r>
            <a:r>
              <a:rPr lang="es-ES_tradnl" sz="2800">
                <a:latin typeface="Palatino"/>
                <a:cs typeface="Palatino"/>
              </a:rPr>
              <a:t>Le Sed</a:t>
            </a:r>
            <a:r>
              <a:rPr lang="es-ES" sz="2800">
                <a:effectLst/>
                <a:latin typeface="Palatino"/>
                <a:cs typeface="Palatino"/>
              </a:rPr>
              <a:t>ici donne: Origine e numero</a:t>
            </a:r>
            <a:endParaRPr lang="es-ES" sz="2800">
              <a:latin typeface="Palatino"/>
              <a:cs typeface="Palatino"/>
            </a:endParaRPr>
          </a:p>
        </p:txBody>
      </p:sp>
      <p:sp>
        <p:nvSpPr>
          <p:cNvPr id="5" name="CuadroTexto 4"/>
          <p:cNvSpPr txBox="1"/>
          <p:nvPr/>
        </p:nvSpPr>
        <p:spPr>
          <a:xfrm>
            <a:off x="716115" y="864638"/>
            <a:ext cx="7985379" cy="5355313"/>
          </a:xfrm>
          <a:prstGeom prst="rect">
            <a:avLst/>
          </a:prstGeom>
          <a:noFill/>
        </p:spPr>
        <p:txBody>
          <a:bodyPr wrap="square" rtlCol="0">
            <a:spAutoFit/>
          </a:bodyPr>
          <a:lstStyle/>
          <a:p>
            <a:pPr indent="539750" algn="just"/>
            <a:r>
              <a:rPr lang="es-ES">
                <a:latin typeface="Palatino"/>
                <a:cs typeface="Palatino"/>
              </a:rPr>
              <a:t>Hes. </a:t>
            </a:r>
            <a:r>
              <a:rPr lang="es-ES_tradnl">
                <a:latin typeface="Palatino"/>
                <a:cs typeface="Palatino"/>
              </a:rPr>
              <a:t>fr. 259a M.–W.</a:t>
            </a:r>
            <a:r>
              <a:rPr lang="es-ES">
                <a:effectLst/>
                <a:latin typeface="Palatino"/>
                <a:cs typeface="Palatino"/>
              </a:rPr>
              <a:t> ( = </a:t>
            </a:r>
            <a:r>
              <a:rPr lang="es-ES">
                <a:latin typeface="Palatino"/>
                <a:cs typeface="Palatino"/>
              </a:rPr>
              <a:t>Pausanias 6, 21, 10) </a:t>
            </a:r>
            <a:r>
              <a:rPr lang="el-GR">
                <a:latin typeface="Palatino"/>
                <a:cs typeface="Palatino"/>
              </a:rPr>
              <a:t>ἀπέθανον δὲ ὑπὸ τοῦ Οἰνομάου κατὰ</a:t>
            </a:r>
            <a:r>
              <a:rPr lang="es-ES_tradnl">
                <a:latin typeface="Palatino"/>
                <a:cs typeface="Palatino"/>
              </a:rPr>
              <a:t> </a:t>
            </a:r>
            <a:r>
              <a:rPr lang="el-GR">
                <a:latin typeface="Palatino"/>
                <a:cs typeface="Palatino"/>
              </a:rPr>
              <a:t>τὰ ἔπη τὰς μεγάλας Ἠοίας </a:t>
            </a:r>
            <a:r>
              <a:rPr lang="el-GR">
                <a:solidFill>
                  <a:srgbClr val="FF0000"/>
                </a:solidFill>
                <a:latin typeface="Palatino"/>
                <a:cs typeface="Palatino"/>
              </a:rPr>
              <a:t>Ἀλκάθους</a:t>
            </a:r>
            <a:r>
              <a:rPr lang="el-GR">
                <a:latin typeface="Palatino"/>
                <a:cs typeface="Palatino"/>
              </a:rPr>
              <a:t> ὁ Πορθάονος,  δεύτερος οὗτος ἐπὶ τῷ </a:t>
            </a:r>
            <a:r>
              <a:rPr lang="el-GR">
                <a:solidFill>
                  <a:srgbClr val="FF0000"/>
                </a:solidFill>
                <a:latin typeface="Palatino"/>
                <a:cs typeface="Palatino"/>
              </a:rPr>
              <a:t>Μάρμακι</a:t>
            </a:r>
            <a:r>
              <a:rPr lang="el-GR">
                <a:latin typeface="Palatino"/>
                <a:cs typeface="Palatino"/>
              </a:rPr>
              <a:t>, μετὰ δὲ</a:t>
            </a:r>
            <a:r>
              <a:rPr lang="es-ES_tradnl">
                <a:latin typeface="Palatino"/>
                <a:cs typeface="Palatino"/>
              </a:rPr>
              <a:t> </a:t>
            </a:r>
            <a:r>
              <a:rPr lang="el-GR">
                <a:latin typeface="Palatino"/>
                <a:cs typeface="Palatino"/>
              </a:rPr>
              <a:t>Ἀλκάθουν</a:t>
            </a:r>
            <a:r>
              <a:rPr lang="es-ES_tradnl">
                <a:latin typeface="Palatino"/>
                <a:cs typeface="Palatino"/>
              </a:rPr>
              <a:t> </a:t>
            </a:r>
            <a:r>
              <a:rPr lang="el-GR">
                <a:solidFill>
                  <a:srgbClr val="FF0000"/>
                </a:solidFill>
                <a:latin typeface="Palatino"/>
                <a:cs typeface="Palatino"/>
              </a:rPr>
              <a:t>Εὐρύαλος </a:t>
            </a:r>
            <a:r>
              <a:rPr lang="el-GR">
                <a:latin typeface="Palatino"/>
                <a:cs typeface="Palatino"/>
              </a:rPr>
              <a:t>καὶ</a:t>
            </a:r>
            <a:r>
              <a:rPr lang="el-GR">
                <a:solidFill>
                  <a:srgbClr val="FF0000"/>
                </a:solidFill>
                <a:latin typeface="Palatino"/>
                <a:cs typeface="Palatino"/>
              </a:rPr>
              <a:t> Εὐρύμαχός</a:t>
            </a:r>
            <a:r>
              <a:rPr lang="el-GR">
                <a:solidFill>
                  <a:srgbClr val="000000"/>
                </a:solidFill>
                <a:latin typeface="Palatino"/>
                <a:cs typeface="Palatino"/>
              </a:rPr>
              <a:t> τε καὶ</a:t>
            </a:r>
            <a:r>
              <a:rPr lang="el-GR">
                <a:solidFill>
                  <a:srgbClr val="FF0000"/>
                </a:solidFill>
                <a:latin typeface="Palatino"/>
                <a:cs typeface="Palatino"/>
              </a:rPr>
              <a:t> Κρόταλος</a:t>
            </a:r>
            <a:r>
              <a:rPr lang="el-GR">
                <a:latin typeface="Palatino"/>
                <a:cs typeface="Palatino"/>
              </a:rPr>
              <a:t>· τούτων</a:t>
            </a:r>
            <a:r>
              <a:rPr lang="es-ES_tradnl">
                <a:latin typeface="Palatino"/>
                <a:cs typeface="Palatino"/>
              </a:rPr>
              <a:t> </a:t>
            </a:r>
            <a:r>
              <a:rPr lang="el-GR">
                <a:latin typeface="Palatino"/>
                <a:cs typeface="Palatino"/>
              </a:rPr>
              <a:t>μὲν οὖν</a:t>
            </a:r>
            <a:r>
              <a:rPr lang="es-ES_tradnl">
                <a:latin typeface="Palatino"/>
                <a:cs typeface="Palatino"/>
              </a:rPr>
              <a:t> </a:t>
            </a:r>
            <a:r>
              <a:rPr lang="el-GR">
                <a:latin typeface="Palatino"/>
                <a:cs typeface="Palatino"/>
              </a:rPr>
              <a:t>γονέας τε καὶ πατρίδας οὐχ οἷά τε ἦν πυθέσθαι μοι, τὸν δὲ ἀποθανόντα ἐπ' αὐτοῖς </a:t>
            </a:r>
            <a:r>
              <a:rPr lang="el-GR">
                <a:solidFill>
                  <a:srgbClr val="FF0000"/>
                </a:solidFill>
                <a:latin typeface="Palatino"/>
                <a:cs typeface="Palatino"/>
              </a:rPr>
              <a:t>Ἀκρίαν</a:t>
            </a:r>
            <a:r>
              <a:rPr lang="el-GR">
                <a:latin typeface="Palatino"/>
                <a:cs typeface="Palatino"/>
              </a:rPr>
              <a:t> τεκμαίροιτο ἄν τις Λακεδαιμόνιόν τε εἶναι καὶ οἰκιστὴν</a:t>
            </a:r>
            <a:r>
              <a:rPr lang="es-ES_tradnl">
                <a:latin typeface="Palatino"/>
                <a:cs typeface="Palatino"/>
              </a:rPr>
              <a:t> </a:t>
            </a:r>
            <a:r>
              <a:rPr lang="el-GR">
                <a:latin typeface="Palatino"/>
                <a:cs typeface="Palatino"/>
              </a:rPr>
              <a:t>Ἀκριῶν. ἐπὶ δὲ τῷ Ἀκρίᾳ </a:t>
            </a:r>
            <a:r>
              <a:rPr lang="el-GR">
                <a:solidFill>
                  <a:srgbClr val="FF0000"/>
                </a:solidFill>
                <a:latin typeface="Palatino"/>
                <a:cs typeface="Palatino"/>
              </a:rPr>
              <a:t>Κάπετόν</a:t>
            </a:r>
            <a:r>
              <a:rPr lang="el-GR">
                <a:latin typeface="Palatino"/>
                <a:cs typeface="Palatino"/>
              </a:rPr>
              <a:t> φασιν ὑπὸ τοῦ</a:t>
            </a:r>
            <a:r>
              <a:rPr lang="es-ES_tradnl">
                <a:latin typeface="Palatino"/>
                <a:cs typeface="Palatino"/>
              </a:rPr>
              <a:t> </a:t>
            </a:r>
            <a:r>
              <a:rPr lang="el-GR">
                <a:latin typeface="Palatino"/>
                <a:cs typeface="Palatino"/>
              </a:rPr>
              <a:t>Οἰνομάου φονευθῆναι καὶ </a:t>
            </a:r>
            <a:r>
              <a:rPr lang="el-GR">
                <a:solidFill>
                  <a:srgbClr val="FF0000"/>
                </a:solidFill>
                <a:latin typeface="Palatino"/>
                <a:cs typeface="Palatino"/>
              </a:rPr>
              <a:t>Λυκοῦργον</a:t>
            </a:r>
            <a:r>
              <a:rPr lang="el-GR">
                <a:latin typeface="Palatino"/>
                <a:cs typeface="Palatino"/>
              </a:rPr>
              <a:t> </a:t>
            </a:r>
            <a:r>
              <a:rPr lang="el-GR">
                <a:solidFill>
                  <a:srgbClr val="FF0000"/>
                </a:solidFill>
                <a:latin typeface="Palatino"/>
                <a:cs typeface="Palatino"/>
              </a:rPr>
              <a:t>Λάσιόν</a:t>
            </a:r>
            <a:r>
              <a:rPr lang="el-GR">
                <a:latin typeface="Palatino"/>
                <a:cs typeface="Palatino"/>
              </a:rPr>
              <a:t> τε καὶ</a:t>
            </a:r>
            <a:r>
              <a:rPr lang="es-ES_tradnl">
                <a:solidFill>
                  <a:srgbClr val="FF0000"/>
                </a:solidFill>
                <a:latin typeface="Palatino"/>
                <a:cs typeface="Palatino"/>
              </a:rPr>
              <a:t> </a:t>
            </a:r>
            <a:r>
              <a:rPr lang="el-GR">
                <a:solidFill>
                  <a:srgbClr val="FF0000"/>
                </a:solidFill>
                <a:latin typeface="Palatino"/>
                <a:cs typeface="Palatino"/>
              </a:rPr>
              <a:t>Χαλκώδοντα</a:t>
            </a:r>
            <a:r>
              <a:rPr lang="el-GR">
                <a:latin typeface="Palatino"/>
                <a:cs typeface="Palatino"/>
              </a:rPr>
              <a:t> καὶ </a:t>
            </a:r>
            <a:r>
              <a:rPr lang="el-GR">
                <a:solidFill>
                  <a:srgbClr val="FF0000"/>
                </a:solidFill>
                <a:latin typeface="Palatino"/>
                <a:cs typeface="Palatino"/>
              </a:rPr>
              <a:t>Τρικόλωνον·</a:t>
            </a:r>
            <a:r>
              <a:rPr lang="el-GR">
                <a:latin typeface="Palatino"/>
                <a:cs typeface="Palatino"/>
              </a:rPr>
              <a:t> </a:t>
            </a:r>
            <a:r>
              <a:rPr lang="es-ES_tradnl">
                <a:latin typeface="Palatino"/>
                <a:cs typeface="Palatino"/>
              </a:rPr>
              <a:t>(...)</a:t>
            </a:r>
            <a:r>
              <a:rPr lang="el-GR">
                <a:latin typeface="Palatino"/>
                <a:cs typeface="Palatino"/>
              </a:rPr>
              <a:t>. Τρικολώνου δὲ ὕστερον ἐπέλαβεν ἐν τῷ</a:t>
            </a:r>
            <a:r>
              <a:rPr lang="es-ES_tradnl">
                <a:latin typeface="Palatino"/>
                <a:cs typeface="Palatino"/>
              </a:rPr>
              <a:t> </a:t>
            </a:r>
            <a:r>
              <a:rPr lang="el-GR">
                <a:latin typeface="Palatino"/>
                <a:cs typeface="Palatino"/>
              </a:rPr>
              <a:t>δρόμῳ τὸ χρεὼν </a:t>
            </a:r>
            <a:r>
              <a:rPr lang="el-GR">
                <a:solidFill>
                  <a:srgbClr val="FF0000"/>
                </a:solidFill>
                <a:latin typeface="Palatino"/>
                <a:cs typeface="Palatino"/>
              </a:rPr>
              <a:t>Ἀριστόμαχόν</a:t>
            </a:r>
            <a:r>
              <a:rPr lang="el-GR">
                <a:latin typeface="Palatino"/>
                <a:cs typeface="Palatino"/>
              </a:rPr>
              <a:t> τε καὶ </a:t>
            </a:r>
            <a:r>
              <a:rPr lang="el-GR">
                <a:solidFill>
                  <a:srgbClr val="FF0000"/>
                </a:solidFill>
                <a:latin typeface="Palatino"/>
                <a:cs typeface="Palatino"/>
              </a:rPr>
              <a:t>Πρίαντα</a:t>
            </a:r>
            <a:r>
              <a:rPr lang="el-GR">
                <a:latin typeface="Palatino"/>
                <a:cs typeface="Palatino"/>
              </a:rPr>
              <a:t>, ἔτι δὲ</a:t>
            </a:r>
            <a:r>
              <a:rPr lang="es-ES_tradnl">
                <a:latin typeface="Palatino"/>
                <a:cs typeface="Palatino"/>
              </a:rPr>
              <a:t> </a:t>
            </a:r>
            <a:r>
              <a:rPr lang="el-GR">
                <a:solidFill>
                  <a:srgbClr val="FF0000"/>
                </a:solidFill>
                <a:latin typeface="Palatino"/>
                <a:cs typeface="Palatino"/>
              </a:rPr>
              <a:t>Πελάγοντα</a:t>
            </a:r>
            <a:r>
              <a:rPr lang="el-GR">
                <a:latin typeface="Palatino"/>
                <a:cs typeface="Palatino"/>
              </a:rPr>
              <a:t> καὶ </a:t>
            </a:r>
            <a:r>
              <a:rPr lang="el-GR">
                <a:solidFill>
                  <a:srgbClr val="FF0000"/>
                </a:solidFill>
                <a:latin typeface="Palatino"/>
                <a:cs typeface="Palatino"/>
              </a:rPr>
              <a:t>Αἰόλιόν</a:t>
            </a:r>
            <a:r>
              <a:rPr lang="el-GR">
                <a:latin typeface="Palatino"/>
                <a:cs typeface="Palatino"/>
              </a:rPr>
              <a:t> τε καὶ </a:t>
            </a:r>
            <a:r>
              <a:rPr lang="el-GR">
                <a:solidFill>
                  <a:srgbClr val="FF0000"/>
                </a:solidFill>
                <a:latin typeface="Palatino"/>
                <a:cs typeface="Palatino"/>
              </a:rPr>
              <a:t>Κρόνιον</a:t>
            </a:r>
            <a:r>
              <a:rPr lang="el-GR">
                <a:latin typeface="Palatino"/>
                <a:cs typeface="Palatino"/>
              </a:rPr>
              <a:t>. </a:t>
            </a:r>
            <a:endParaRPr lang="es-ES_tradnl">
              <a:latin typeface="Palatino"/>
              <a:cs typeface="Palatino"/>
            </a:endParaRPr>
          </a:p>
          <a:p>
            <a:pPr indent="539750" algn="just"/>
            <a:r>
              <a:rPr lang="es-ES_tradnl">
                <a:latin typeface="Palatino"/>
                <a:cs typeface="Palatino"/>
              </a:rPr>
              <a:t>Murieron a mano Enómao, según las</a:t>
            </a:r>
            <a:r>
              <a:rPr lang="es-ES_tradnl" i="1">
                <a:latin typeface="Palatino"/>
                <a:cs typeface="Palatino"/>
              </a:rPr>
              <a:t> Grandes Eeas,</a:t>
            </a:r>
            <a:r>
              <a:rPr lang="es-ES_tradnl">
                <a:latin typeface="Palatino"/>
                <a:cs typeface="Palatino"/>
              </a:rPr>
              <a:t> </a:t>
            </a:r>
            <a:r>
              <a:rPr lang="es-ES_tradnl">
                <a:solidFill>
                  <a:srgbClr val="FF0000"/>
                </a:solidFill>
                <a:latin typeface="Palatino"/>
                <a:cs typeface="Palatino"/>
              </a:rPr>
              <a:t>Alcátoo</a:t>
            </a:r>
            <a:r>
              <a:rPr lang="es-ES_tradnl">
                <a:latin typeface="Palatino"/>
                <a:cs typeface="Palatino"/>
              </a:rPr>
              <a:t>, hijo de Portaón, después de </a:t>
            </a:r>
            <a:r>
              <a:rPr lang="es-ES_tradnl">
                <a:solidFill>
                  <a:srgbClr val="FF0000"/>
                </a:solidFill>
                <a:latin typeface="Palatino"/>
                <a:cs typeface="Palatino"/>
              </a:rPr>
              <a:t>Mármax</a:t>
            </a:r>
            <a:r>
              <a:rPr lang="es-ES_tradnl">
                <a:latin typeface="Palatino"/>
                <a:cs typeface="Palatino"/>
              </a:rPr>
              <a:t>, y después de Alcátoo, </a:t>
            </a:r>
            <a:r>
              <a:rPr lang="es-ES_tradnl">
                <a:solidFill>
                  <a:srgbClr val="FF0000"/>
                </a:solidFill>
                <a:latin typeface="Palatino"/>
                <a:cs typeface="Palatino"/>
              </a:rPr>
              <a:t>Euríalo, Eurímaco</a:t>
            </a:r>
            <a:r>
              <a:rPr lang="es-ES_tradnl">
                <a:latin typeface="Palatino"/>
                <a:cs typeface="Palatino"/>
              </a:rPr>
              <a:t> y </a:t>
            </a:r>
            <a:r>
              <a:rPr lang="es-ES_tradnl">
                <a:solidFill>
                  <a:srgbClr val="FF0000"/>
                </a:solidFill>
                <a:latin typeface="Palatino"/>
                <a:cs typeface="Palatino"/>
              </a:rPr>
              <a:t>Crótalo</a:t>
            </a:r>
            <a:r>
              <a:rPr lang="es-ES_tradnl">
                <a:latin typeface="Palatino"/>
                <a:cs typeface="Palatino"/>
              </a:rPr>
              <a:t>, cuyos padres y patrias no he sido capaz de averiguar, pero el que murió después de ellos, </a:t>
            </a:r>
            <a:r>
              <a:rPr lang="es-ES_tradnl">
                <a:solidFill>
                  <a:srgbClr val="FF0000"/>
                </a:solidFill>
                <a:latin typeface="Palatino"/>
                <a:cs typeface="Palatino"/>
              </a:rPr>
              <a:t>Acrias</a:t>
            </a:r>
            <a:r>
              <a:rPr lang="es-ES_tradnl">
                <a:latin typeface="Palatino"/>
                <a:cs typeface="Palatino"/>
              </a:rPr>
              <a:t>, se puede suponer que era lacedemonio y fundador de Acrias. Después de Acrias dicen que murieron a manos de Enómao, </a:t>
            </a:r>
            <a:r>
              <a:rPr lang="es-ES_tradnl">
                <a:solidFill>
                  <a:srgbClr val="FF0000"/>
                </a:solidFill>
                <a:latin typeface="Palatino"/>
                <a:cs typeface="Palatino"/>
              </a:rPr>
              <a:t>Cápeto, Licurgo, Lasio, Calcodonte</a:t>
            </a:r>
            <a:r>
              <a:rPr lang="es-ES_tradnl">
                <a:latin typeface="Palatino"/>
                <a:cs typeface="Palatino"/>
              </a:rPr>
              <a:t> y </a:t>
            </a:r>
            <a:r>
              <a:rPr lang="es-ES_tradnl">
                <a:solidFill>
                  <a:srgbClr val="FF0000"/>
                </a:solidFill>
                <a:latin typeface="Palatino"/>
                <a:cs typeface="Palatino"/>
              </a:rPr>
              <a:t>Tricolono</a:t>
            </a:r>
            <a:r>
              <a:rPr lang="es-ES_tradnl">
                <a:latin typeface="Palatino"/>
                <a:cs typeface="Palatino"/>
              </a:rPr>
              <a:t>. (...) Después de Tricolono, encontraon la muerte en la carrera </a:t>
            </a:r>
            <a:r>
              <a:rPr lang="es-ES_tradnl">
                <a:solidFill>
                  <a:srgbClr val="FF0000"/>
                </a:solidFill>
                <a:latin typeface="Palatino"/>
                <a:cs typeface="Palatino"/>
              </a:rPr>
              <a:t>Aristómaco</a:t>
            </a:r>
            <a:r>
              <a:rPr lang="es-ES_tradnl">
                <a:latin typeface="Palatino"/>
                <a:cs typeface="Palatino"/>
              </a:rPr>
              <a:t> y </a:t>
            </a:r>
            <a:r>
              <a:rPr lang="es-ES_tradnl">
                <a:solidFill>
                  <a:srgbClr val="FF0000"/>
                </a:solidFill>
                <a:latin typeface="Palatino"/>
                <a:cs typeface="Palatino"/>
              </a:rPr>
              <a:t>Priante</a:t>
            </a:r>
            <a:r>
              <a:rPr lang="es-ES_tradnl">
                <a:latin typeface="Palatino"/>
                <a:cs typeface="Palatino"/>
              </a:rPr>
              <a:t>, y también </a:t>
            </a:r>
            <a:r>
              <a:rPr lang="es-ES_tradnl">
                <a:solidFill>
                  <a:srgbClr val="FF0000"/>
                </a:solidFill>
                <a:latin typeface="Palatino"/>
                <a:cs typeface="Palatino"/>
              </a:rPr>
              <a:t>Pelagón</a:t>
            </a:r>
            <a:r>
              <a:rPr lang="es-ES_tradnl">
                <a:latin typeface="Palatino"/>
                <a:cs typeface="Palatino"/>
              </a:rPr>
              <a:t>, </a:t>
            </a:r>
            <a:r>
              <a:rPr lang="es-ES_tradnl">
                <a:solidFill>
                  <a:srgbClr val="FF0000"/>
                </a:solidFill>
                <a:latin typeface="Palatino"/>
                <a:cs typeface="Palatino"/>
              </a:rPr>
              <a:t>Eolio</a:t>
            </a:r>
            <a:r>
              <a:rPr lang="es-ES_tradnl">
                <a:latin typeface="Palatino"/>
                <a:cs typeface="Palatino"/>
              </a:rPr>
              <a:t> y </a:t>
            </a:r>
            <a:r>
              <a:rPr lang="es-ES_tradnl">
                <a:solidFill>
                  <a:srgbClr val="FF0000"/>
                </a:solidFill>
                <a:latin typeface="Palatino"/>
                <a:cs typeface="Palatino"/>
              </a:rPr>
              <a:t>Cronio</a:t>
            </a:r>
            <a:r>
              <a:rPr lang="es-ES_tradnl">
                <a:latin typeface="Palatino"/>
                <a:cs typeface="Palatino"/>
              </a:rPr>
              <a:t>. </a:t>
            </a:r>
            <a:endParaRPr lang="es-ES">
              <a:latin typeface="Palatino"/>
              <a:cs typeface="Palatino"/>
            </a:endParaRPr>
          </a:p>
          <a:p>
            <a:pPr algn="just"/>
            <a:endParaRPr lang="es-ES">
              <a:latin typeface="Palatino"/>
              <a:cs typeface="Palatino"/>
            </a:endParaRPr>
          </a:p>
        </p:txBody>
      </p:sp>
    </p:spTree>
    <p:extLst>
      <p:ext uri="{BB962C8B-B14F-4D97-AF65-F5344CB8AC3E}">
        <p14:creationId xmlns:p14="http://schemas.microsoft.com/office/powerpoint/2010/main" val="21003120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034" y="774649"/>
            <a:ext cx="8356372" cy="5324534"/>
          </a:xfrm>
          <a:prstGeom prst="rect">
            <a:avLst/>
          </a:prstGeom>
          <a:noFill/>
        </p:spPr>
        <p:txBody>
          <a:bodyPr wrap="square" rtlCol="0">
            <a:spAutoFit/>
          </a:bodyPr>
          <a:lstStyle/>
          <a:p>
            <a:pPr indent="635000" algn="just">
              <a:lnSpc>
                <a:spcPct val="120000"/>
              </a:lnSpc>
            </a:pPr>
            <a:r>
              <a:rPr lang="el-GR" sz="2000">
                <a:latin typeface="Palatino"/>
                <a:cs typeface="Palatino"/>
              </a:rPr>
              <a:t>Paus</a:t>
            </a:r>
            <a:r>
              <a:rPr lang="es-ES_tradnl" sz="2000">
                <a:latin typeface="Palatino"/>
                <a:cs typeface="Palatino"/>
              </a:rPr>
              <a:t>. </a:t>
            </a:r>
            <a:r>
              <a:rPr lang="el-GR" sz="2000">
                <a:latin typeface="Palatino"/>
                <a:cs typeface="Palatino"/>
              </a:rPr>
              <a:t>5. 16. 5</a:t>
            </a:r>
            <a:r>
              <a:rPr lang="es-ES_tradnl" sz="2000">
                <a:latin typeface="Palatino"/>
                <a:cs typeface="Palatino"/>
              </a:rPr>
              <a:t> </a:t>
            </a:r>
            <a:r>
              <a:rPr lang="el-GR" sz="2000">
                <a:latin typeface="Palatino"/>
                <a:cs typeface="Palatino"/>
              </a:rPr>
              <a:t>ἐς δὲ τὰς ἑκκαίδεκα γυναῖκας καὶ ἄλλον τοιόνδε λέγουσιν ἐπὶ τῷ προτέρῳλόγον. Δαμοφῶντά φασι τυραννοῦντα ἐν Πίσῃ πολλά τε ἐργάσασθαι καὶ χαλεπὰ Ἠλείους· ὡς δὲ ἐτελεύτησεν ὁ Δαμοφῶν </a:t>
            </a:r>
            <a:r>
              <a:rPr lang="es-ES_tradnl" sz="2000">
                <a:latin typeface="Palatino"/>
                <a:cs typeface="Palatino"/>
              </a:rPr>
              <a:t>(...)</a:t>
            </a:r>
            <a:r>
              <a:rPr lang="el-GR" sz="2000">
                <a:latin typeface="Palatino"/>
                <a:cs typeface="Palatino"/>
              </a:rPr>
              <a:t>, </a:t>
            </a:r>
            <a:r>
              <a:rPr lang="el-GR" sz="2000">
                <a:solidFill>
                  <a:srgbClr val="FF0000"/>
                </a:solidFill>
                <a:latin typeface="Palatino"/>
                <a:cs typeface="Palatino"/>
              </a:rPr>
              <a:t>οὕτως ἑκκαίδεκα οἰκουμένων τηνικαῦτα ἔτι ἐν τῇ Ἠλείᾳ πόλεων γυναῖκα ἀφ' ἑκάστης εἵλοντο</a:t>
            </a:r>
            <a:r>
              <a:rPr lang="el-GR" sz="2000">
                <a:latin typeface="Palatino"/>
                <a:cs typeface="Palatino"/>
              </a:rPr>
              <a:t> διαλύειν τὰ διάφορά σφισιν, ἥτις ἡλικίᾳ τε ἦν πρεσβυτάτη καὶ ἀξιώματι καὶ δόξῃ τῶν γυναικῶν προεῖχεν. </a:t>
            </a:r>
            <a:endParaRPr lang="es-ES_tradnl" sz="2000">
              <a:latin typeface="Palatino"/>
              <a:cs typeface="Palatino"/>
            </a:endParaRPr>
          </a:p>
          <a:p>
            <a:pPr indent="635000" algn="just">
              <a:lnSpc>
                <a:spcPct val="120000"/>
              </a:lnSpc>
            </a:pPr>
            <a:r>
              <a:rPr lang="es-ES_tradnl" sz="2000">
                <a:latin typeface="Palatino"/>
                <a:cs typeface="Palatino"/>
              </a:rPr>
              <a:t>Oltre a quanto riferito sopra, hanno a proposito delle sedici donne anche quest’altro racconto. Dicono che Damofonte, tiranno do Pisa, molto angariasse gli Elei; quando Damofonte morì  (...), </a:t>
            </a:r>
            <a:r>
              <a:rPr lang="es-ES_tradnl" sz="2000">
                <a:solidFill>
                  <a:srgbClr val="FF0000"/>
                </a:solidFill>
                <a:latin typeface="Palatino"/>
                <a:cs typeface="Palatino"/>
              </a:rPr>
              <a:t>essendo allora ancora sedici le città abitate nell’Elide, scelsero dunque una donna da ciascuna </a:t>
            </a:r>
            <a:r>
              <a:rPr lang="es-ES_tradnl" sz="2000">
                <a:latin typeface="Palatino"/>
                <a:cs typeface="Palatino"/>
              </a:rPr>
              <a:t>di esse per risolvere le questioni che li dividevano: la più anziana, la più nobile, quella che godeva di maggiore reputazione (trad. G. Maddoli, ed. Lorenzo Valla).</a:t>
            </a:r>
          </a:p>
        </p:txBody>
      </p:sp>
      <p:sp>
        <p:nvSpPr>
          <p:cNvPr id="7" name="CuadroTexto 6"/>
          <p:cNvSpPr txBox="1"/>
          <p:nvPr/>
        </p:nvSpPr>
        <p:spPr>
          <a:xfrm>
            <a:off x="1465154" y="129044"/>
            <a:ext cx="5817518" cy="523220"/>
          </a:xfrm>
          <a:prstGeom prst="rect">
            <a:avLst/>
          </a:prstGeom>
          <a:noFill/>
        </p:spPr>
        <p:txBody>
          <a:bodyPr wrap="none" rtlCol="0">
            <a:spAutoFit/>
          </a:bodyPr>
          <a:lstStyle/>
          <a:p>
            <a:r>
              <a:rPr lang="es-ES_tradnl"/>
              <a:t> </a:t>
            </a:r>
            <a:r>
              <a:rPr lang="es-ES_tradnl" sz="2800">
                <a:latin typeface="Palatino"/>
                <a:cs typeface="Palatino"/>
              </a:rPr>
              <a:t>Le Sed</a:t>
            </a:r>
            <a:r>
              <a:rPr lang="es-ES" sz="2800">
                <a:effectLst/>
                <a:latin typeface="Palatino"/>
                <a:cs typeface="Palatino"/>
              </a:rPr>
              <a:t>ici donne: Origine e numero</a:t>
            </a:r>
            <a:endParaRPr lang="es-ES" sz="2800">
              <a:latin typeface="Palatino"/>
              <a:cs typeface="Palatino"/>
            </a:endParaRPr>
          </a:p>
        </p:txBody>
      </p:sp>
    </p:spTree>
    <p:extLst>
      <p:ext uri="{BB962C8B-B14F-4D97-AF65-F5344CB8AC3E}">
        <p14:creationId xmlns:p14="http://schemas.microsoft.com/office/powerpoint/2010/main" val="13566271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lide-es.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80951" y="145587"/>
            <a:ext cx="5850450" cy="5224386"/>
          </a:xfrm>
          <a:prstGeom prst="rect">
            <a:avLst/>
          </a:prstGeom>
        </p:spPr>
      </p:pic>
      <p:sp>
        <p:nvSpPr>
          <p:cNvPr id="3" name="CuadroTexto 2"/>
          <p:cNvSpPr txBox="1"/>
          <p:nvPr/>
        </p:nvSpPr>
        <p:spPr>
          <a:xfrm>
            <a:off x="1060824" y="2151529"/>
            <a:ext cx="184666" cy="369332"/>
          </a:xfrm>
          <a:prstGeom prst="rect">
            <a:avLst/>
          </a:prstGeom>
          <a:noFill/>
        </p:spPr>
        <p:txBody>
          <a:bodyPr wrap="none" rtlCol="0">
            <a:spAutoFit/>
          </a:bodyPr>
          <a:lstStyle/>
          <a:p>
            <a:endParaRPr lang="es-ES"/>
          </a:p>
        </p:txBody>
      </p:sp>
      <p:sp>
        <p:nvSpPr>
          <p:cNvPr id="4" name="CuadroTexto 3"/>
          <p:cNvSpPr txBox="1"/>
          <p:nvPr/>
        </p:nvSpPr>
        <p:spPr>
          <a:xfrm>
            <a:off x="552824" y="6185647"/>
            <a:ext cx="184666" cy="369332"/>
          </a:xfrm>
          <a:prstGeom prst="rect">
            <a:avLst/>
          </a:prstGeom>
          <a:noFill/>
        </p:spPr>
        <p:txBody>
          <a:bodyPr wrap="none" rtlCol="0">
            <a:spAutoFit/>
          </a:bodyPr>
          <a:lstStyle/>
          <a:p>
            <a:endParaRPr lang="es-ES"/>
          </a:p>
        </p:txBody>
      </p:sp>
      <p:sp>
        <p:nvSpPr>
          <p:cNvPr id="7" name="CuadroTexto 6"/>
          <p:cNvSpPr txBox="1"/>
          <p:nvPr/>
        </p:nvSpPr>
        <p:spPr>
          <a:xfrm>
            <a:off x="276034" y="5387267"/>
            <a:ext cx="8722716" cy="1323439"/>
          </a:xfrm>
          <a:prstGeom prst="rect">
            <a:avLst/>
          </a:prstGeom>
          <a:noFill/>
        </p:spPr>
        <p:txBody>
          <a:bodyPr wrap="square" rtlCol="0">
            <a:spAutoFit/>
          </a:bodyPr>
          <a:lstStyle/>
          <a:p>
            <a:pPr indent="447675" algn="just"/>
            <a:r>
              <a:rPr lang="el-GR" sz="2000">
                <a:latin typeface="Palatino"/>
                <a:cs typeface="Palatino"/>
              </a:rPr>
              <a:t>Paus</a:t>
            </a:r>
            <a:r>
              <a:rPr lang="es-ES_tradnl" sz="2000">
                <a:latin typeface="Palatino"/>
                <a:cs typeface="Palatino"/>
              </a:rPr>
              <a:t>. </a:t>
            </a:r>
            <a:r>
              <a:rPr lang="el-GR" sz="2000">
                <a:latin typeface="Palatino"/>
                <a:cs typeface="Palatino"/>
              </a:rPr>
              <a:t>5. 16.</a:t>
            </a:r>
            <a:r>
              <a:rPr lang="es-ES_tradnl" sz="2000">
                <a:latin typeface="Palatino"/>
                <a:cs typeface="Palatino"/>
              </a:rPr>
              <a:t> 7 </a:t>
            </a:r>
            <a:r>
              <a:rPr lang="el-GR" sz="2000">
                <a:latin typeface="Palatino"/>
                <a:cs typeface="Palatino"/>
              </a:rPr>
              <a:t>νενεμημένοι γὰρ ἐς ὀκτὼ φυλὰς ἀφ' ἑκάστης αἱροῦνται γυναῖκας δύο.</a:t>
            </a:r>
            <a:endParaRPr lang="es-ES_tradnl" sz="2000">
              <a:latin typeface="Palatino"/>
              <a:cs typeface="Palatino"/>
            </a:endParaRPr>
          </a:p>
          <a:p>
            <a:pPr indent="447675" algn="just"/>
            <a:r>
              <a:rPr lang="es-ES_tradnl" sz="2000">
                <a:latin typeface="Palatino"/>
                <a:cs typeface="Palatino"/>
              </a:rPr>
              <a:t>Ripartiti infatti in </a:t>
            </a:r>
            <a:r>
              <a:rPr lang="es-ES_tradnl" sz="2000">
                <a:solidFill>
                  <a:srgbClr val="FF0000"/>
                </a:solidFill>
                <a:latin typeface="Palatino"/>
                <a:cs typeface="Palatino"/>
              </a:rPr>
              <a:t>otto tribù, scelgono da ciascuna due donne</a:t>
            </a:r>
            <a:r>
              <a:rPr lang="es-ES_tradnl" sz="2000">
                <a:latin typeface="Palatino"/>
                <a:cs typeface="Palatino"/>
              </a:rPr>
              <a:t> (trad. G. Maddoli, ed. Lorenzo Valla).</a:t>
            </a:r>
            <a:endParaRPr lang="es-ES" sz="2400">
              <a:solidFill>
                <a:srgbClr val="FF0000"/>
              </a:solidFill>
              <a:latin typeface="Palatino"/>
              <a:cs typeface="Palatino"/>
            </a:endParaRPr>
          </a:p>
        </p:txBody>
      </p:sp>
    </p:spTree>
    <p:extLst>
      <p:ext uri="{BB962C8B-B14F-4D97-AF65-F5344CB8AC3E}">
        <p14:creationId xmlns:p14="http://schemas.microsoft.com/office/powerpoint/2010/main" val="17105119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7297" y="89310"/>
            <a:ext cx="5491056" cy="523220"/>
          </a:xfrm>
          <a:prstGeom prst="rect">
            <a:avLst/>
          </a:prstGeom>
          <a:noFill/>
        </p:spPr>
        <p:txBody>
          <a:bodyPr wrap="none" rtlCol="0">
            <a:spAutoFit/>
          </a:bodyPr>
          <a:lstStyle/>
          <a:p>
            <a:r>
              <a:rPr lang="es-ES_tradnl"/>
              <a:t> </a:t>
            </a:r>
            <a:r>
              <a:rPr lang="es-ES_tradnl" sz="2800">
                <a:latin typeface="Palatino"/>
                <a:cs typeface="Palatino"/>
              </a:rPr>
              <a:t>Le </a:t>
            </a:r>
            <a:r>
              <a:rPr lang="es-ES" sz="2800">
                <a:latin typeface="Palatino"/>
                <a:cs typeface="Palatino"/>
              </a:rPr>
              <a:t>Sed</a:t>
            </a:r>
            <a:r>
              <a:rPr lang="es-ES" sz="2800">
                <a:effectLst/>
                <a:latin typeface="Palatino"/>
                <a:cs typeface="Palatino"/>
              </a:rPr>
              <a:t>ici. Prestigio e reputazione</a:t>
            </a:r>
            <a:endParaRPr lang="es-ES" sz="2800">
              <a:latin typeface="Palatino"/>
              <a:cs typeface="Palatino"/>
            </a:endParaRPr>
          </a:p>
        </p:txBody>
      </p:sp>
      <p:pic>
        <p:nvPicPr>
          <p:cNvPr id="2" name="Imagen 1" descr="Mujer elea.pd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42276" y="612530"/>
            <a:ext cx="3692153" cy="5898792"/>
          </a:xfrm>
          <a:prstGeom prst="rect">
            <a:avLst/>
          </a:prstGeom>
        </p:spPr>
      </p:pic>
      <p:sp>
        <p:nvSpPr>
          <p:cNvPr id="4" name="CuadroTexto 3"/>
          <p:cNvSpPr txBox="1"/>
          <p:nvPr/>
        </p:nvSpPr>
        <p:spPr>
          <a:xfrm>
            <a:off x="633800" y="3314530"/>
            <a:ext cx="3898174" cy="2862322"/>
          </a:xfrm>
          <a:prstGeom prst="rect">
            <a:avLst/>
          </a:prstGeom>
          <a:noFill/>
        </p:spPr>
        <p:txBody>
          <a:bodyPr wrap="square" rtlCol="0">
            <a:spAutoFit/>
          </a:bodyPr>
          <a:lstStyle/>
          <a:p>
            <a:r>
              <a:rPr lang="es-ES_tradnl" sz="2000" i="1">
                <a:latin typeface="Palatino"/>
                <a:cs typeface="Palatino"/>
              </a:rPr>
              <a:t>IvO</a:t>
            </a:r>
            <a:r>
              <a:rPr lang="es-ES_tradnl" sz="2000">
                <a:latin typeface="Palatino"/>
                <a:cs typeface="Palatino"/>
              </a:rPr>
              <a:t>  438</a:t>
            </a:r>
          </a:p>
          <a:p>
            <a:r>
              <a:rPr lang="el-GR" sz="2000">
                <a:latin typeface="Palatino"/>
                <a:cs typeface="Palatino"/>
              </a:rPr>
              <a:t>ἡ πόλις Ἠλείων</a:t>
            </a:r>
          </a:p>
          <a:p>
            <a:r>
              <a:rPr lang="el-GR" sz="2000">
                <a:latin typeface="Palatino"/>
                <a:cs typeface="Palatino"/>
              </a:rPr>
              <a:t>Νουμισίαν Τεισί-</a:t>
            </a:r>
          </a:p>
          <a:p>
            <a:r>
              <a:rPr lang="el-GR" sz="2000">
                <a:latin typeface="Palatino"/>
                <a:cs typeface="Palatino"/>
              </a:rPr>
              <a:t>δα  Λ(ουκίου)  Βετληνοῦ</a:t>
            </a:r>
          </a:p>
          <a:p>
            <a:r>
              <a:rPr lang="el-GR" sz="2000">
                <a:latin typeface="Palatino"/>
                <a:cs typeface="Palatino"/>
              </a:rPr>
              <a:t>Λαίτου ❦ καὶ</a:t>
            </a:r>
          </a:p>
          <a:p>
            <a:r>
              <a:rPr lang="el-GR" sz="2000">
                <a:latin typeface="Palatino"/>
                <a:cs typeface="Palatino"/>
              </a:rPr>
              <a:t>Φλαουίας Γοργῶς</a:t>
            </a:r>
          </a:p>
          <a:p>
            <a:r>
              <a:rPr lang="el-GR" sz="2000">
                <a:latin typeface="Palatino"/>
                <a:cs typeface="Palatino"/>
              </a:rPr>
              <a:t>θυγατέρα, πάσης</a:t>
            </a:r>
          </a:p>
          <a:p>
            <a:r>
              <a:rPr lang="el-GR" sz="2000">
                <a:latin typeface="Palatino"/>
                <a:cs typeface="Palatino"/>
              </a:rPr>
              <a:t>ἕνεκεν ἀρετῆς</a:t>
            </a:r>
          </a:p>
          <a:p>
            <a:r>
              <a:rPr lang="el-GR" sz="2000">
                <a:latin typeface="Palatino"/>
                <a:cs typeface="Palatino"/>
              </a:rPr>
              <a:t>καὶ σωφροσύνης.</a:t>
            </a:r>
            <a:r>
              <a:rPr lang="es-ES" sz="2000">
                <a:latin typeface="Palatino"/>
                <a:cs typeface="Palatino"/>
              </a:rPr>
              <a:t> </a:t>
            </a:r>
          </a:p>
        </p:txBody>
      </p:sp>
      <p:sp>
        <p:nvSpPr>
          <p:cNvPr id="7" name="CuadroTexto 6"/>
          <p:cNvSpPr txBox="1"/>
          <p:nvPr/>
        </p:nvSpPr>
        <p:spPr>
          <a:xfrm>
            <a:off x="276033" y="774650"/>
            <a:ext cx="4601667" cy="1938992"/>
          </a:xfrm>
          <a:prstGeom prst="rect">
            <a:avLst/>
          </a:prstGeom>
          <a:noFill/>
        </p:spPr>
        <p:txBody>
          <a:bodyPr wrap="square" rtlCol="0">
            <a:spAutoFit/>
          </a:bodyPr>
          <a:lstStyle/>
          <a:p>
            <a:pPr indent="635000" algn="just"/>
            <a:r>
              <a:rPr lang="el-GR" sz="2000">
                <a:latin typeface="Palatino"/>
                <a:cs typeface="Palatino"/>
              </a:rPr>
              <a:t>Paus</a:t>
            </a:r>
            <a:r>
              <a:rPr lang="es-ES_tradnl" sz="2000">
                <a:latin typeface="Palatino"/>
                <a:cs typeface="Palatino"/>
              </a:rPr>
              <a:t>. </a:t>
            </a:r>
            <a:r>
              <a:rPr lang="el-GR" sz="2000">
                <a:latin typeface="Palatino"/>
                <a:cs typeface="Palatino"/>
              </a:rPr>
              <a:t>5. 16. 5 ἥτις ἡλικίᾳ τε ἦν πρεσβυτάτη καὶ ἀξιώματι καὶ δόξῃ τῶν γυναικῶν προεῖχεν. </a:t>
            </a:r>
            <a:endParaRPr lang="es-ES_tradnl" sz="2000">
              <a:latin typeface="Palatino"/>
              <a:cs typeface="Palatino"/>
            </a:endParaRPr>
          </a:p>
          <a:p>
            <a:pPr indent="635000" algn="just"/>
            <a:r>
              <a:rPr lang="es-ES_tradnl" sz="2000">
                <a:latin typeface="Palatino"/>
                <a:cs typeface="Palatino"/>
              </a:rPr>
              <a:t>la più anziana, la più nobile, quella che godeva di maggiore reputazione.</a:t>
            </a:r>
          </a:p>
        </p:txBody>
      </p:sp>
    </p:spTree>
    <p:extLst>
      <p:ext uri="{BB962C8B-B14F-4D97-AF65-F5344CB8AC3E}">
        <p14:creationId xmlns:p14="http://schemas.microsoft.com/office/powerpoint/2010/main" val="2357191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964px-Olympia,_Greece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3522" y="1841242"/>
            <a:ext cx="6654478" cy="4970149"/>
          </a:xfrm>
          <a:prstGeom prst="rect">
            <a:avLst/>
          </a:prstGeom>
        </p:spPr>
      </p:pic>
      <p:sp>
        <p:nvSpPr>
          <p:cNvPr id="3" name="CuadroTexto 2"/>
          <p:cNvSpPr txBox="1"/>
          <p:nvPr/>
        </p:nvSpPr>
        <p:spPr>
          <a:xfrm>
            <a:off x="167941" y="271582"/>
            <a:ext cx="8356372" cy="1569660"/>
          </a:xfrm>
          <a:prstGeom prst="rect">
            <a:avLst/>
          </a:prstGeom>
          <a:noFill/>
        </p:spPr>
        <p:txBody>
          <a:bodyPr wrap="square" rtlCol="0">
            <a:spAutoFit/>
          </a:bodyPr>
          <a:lstStyle/>
          <a:p>
            <a:pPr indent="635000" algn="just"/>
            <a:r>
              <a:rPr lang="es-ES_tradnl" sz="2000">
                <a:latin typeface="Palatino"/>
                <a:cs typeface="Palatino"/>
              </a:rPr>
              <a:t>Paus. 5. 16. 2 διὰ πέμπτου δὲ</a:t>
            </a:r>
            <a:r>
              <a:rPr lang="es-ES_tradnl" sz="2000">
                <a:solidFill>
                  <a:srgbClr val="FF0000"/>
                </a:solidFill>
                <a:latin typeface="Palatino"/>
                <a:cs typeface="Palatino"/>
              </a:rPr>
              <a:t> ὑφαίνουσιν</a:t>
            </a:r>
            <a:r>
              <a:rPr lang="es-ES_tradnl" sz="2000">
                <a:latin typeface="Palatino"/>
                <a:cs typeface="Palatino"/>
              </a:rPr>
              <a:t> ἔτους</a:t>
            </a:r>
            <a:r>
              <a:rPr lang="es-ES_tradnl" sz="2000">
                <a:solidFill>
                  <a:srgbClr val="FF0000"/>
                </a:solidFill>
                <a:latin typeface="Palatino"/>
                <a:cs typeface="Palatino"/>
              </a:rPr>
              <a:t> τῇ Ἥρᾳ πέπλον αἱ ἓξ καὶ δέκα γυναῖκε</a:t>
            </a:r>
            <a:r>
              <a:rPr lang="es-ES_tradnl" sz="2000">
                <a:latin typeface="Palatino"/>
                <a:cs typeface="Palatino"/>
              </a:rPr>
              <a:t>ς· αἱ δὲ αὐταὶ τιθέασι</a:t>
            </a:r>
            <a:r>
              <a:rPr lang="es-ES_tradnl" sz="2000">
                <a:solidFill>
                  <a:srgbClr val="FF0000"/>
                </a:solidFill>
                <a:latin typeface="Palatino"/>
                <a:cs typeface="Palatino"/>
              </a:rPr>
              <a:t> καὶ ἀγῶνα Ἡραῖα</a:t>
            </a:r>
            <a:r>
              <a:rPr lang="es-ES_tradnl" sz="2000">
                <a:latin typeface="Palatino"/>
                <a:cs typeface="Palatino"/>
              </a:rPr>
              <a:t>.</a:t>
            </a:r>
            <a:r>
              <a:rPr lang="es-ES" sz="2000">
                <a:effectLst/>
                <a:latin typeface="Palatino"/>
                <a:cs typeface="Palatino"/>
              </a:rPr>
              <a:t> </a:t>
            </a:r>
          </a:p>
          <a:p>
            <a:pPr indent="635000" algn="just"/>
            <a:r>
              <a:rPr lang="es-ES_tradnl" sz="2000">
                <a:latin typeface="Palatino"/>
                <a:cs typeface="Palatino"/>
              </a:rPr>
              <a:t>Ogni quattro anni </a:t>
            </a:r>
            <a:r>
              <a:rPr lang="es-ES_tradnl" sz="2000">
                <a:solidFill>
                  <a:srgbClr val="FF0000"/>
                </a:solidFill>
                <a:latin typeface="Palatino"/>
                <a:cs typeface="Palatino"/>
              </a:rPr>
              <a:t>tessono il peplo a Era le sedici donne</a:t>
            </a:r>
            <a:r>
              <a:rPr lang="es-ES_tradnl" sz="2000">
                <a:latin typeface="Palatino"/>
                <a:cs typeface="Palatino"/>
              </a:rPr>
              <a:t>, le stesse che indicono anche</a:t>
            </a:r>
            <a:r>
              <a:rPr lang="es-ES_tradnl" sz="2000">
                <a:solidFill>
                  <a:srgbClr val="FF0000"/>
                </a:solidFill>
                <a:latin typeface="Palatino"/>
                <a:cs typeface="Palatino"/>
              </a:rPr>
              <a:t> i giochi Erei.</a:t>
            </a:r>
            <a:r>
              <a:rPr lang="es-ES" sz="2000">
                <a:solidFill>
                  <a:srgbClr val="FF0000"/>
                </a:solidFill>
                <a:effectLst/>
                <a:latin typeface="Palatino"/>
                <a:cs typeface="Palatino"/>
              </a:rPr>
              <a:t> </a:t>
            </a:r>
          </a:p>
          <a:p>
            <a:pPr indent="635000" algn="just"/>
            <a:endParaRPr lang="es-ES" sz="1600">
              <a:latin typeface="Times New Roman"/>
              <a:cs typeface="Times New Roman"/>
            </a:endParaRPr>
          </a:p>
        </p:txBody>
      </p:sp>
    </p:spTree>
    <p:extLst>
      <p:ext uri="{BB962C8B-B14F-4D97-AF65-F5344CB8AC3E}">
        <p14:creationId xmlns:p14="http://schemas.microsoft.com/office/powerpoint/2010/main" val="38016501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0325" y="1113287"/>
            <a:ext cx="7978588" cy="3697422"/>
          </a:xfrm>
          <a:prstGeom prst="rect">
            <a:avLst/>
          </a:prstGeom>
          <a:noFill/>
        </p:spPr>
        <p:txBody>
          <a:bodyPr wrap="square" rtlCol="0">
            <a:spAutoFit/>
          </a:bodyPr>
          <a:lstStyle/>
          <a:p>
            <a:pPr indent="447675" algn="just">
              <a:lnSpc>
                <a:spcPct val="120000"/>
              </a:lnSpc>
            </a:pPr>
            <a:r>
              <a:rPr lang="es-ES_tradnl" sz="2800">
                <a:latin typeface="Palatino"/>
                <a:cs typeface="Palatino"/>
              </a:rPr>
              <a:t>Paus. 6. 24. 10 πεποίηται δὲ ἐν τῇ ἀγορᾷ καὶ ταῖς γυναιξὶν οἴκημα ταῖς ἑκκαίδεκα καλουμέναις, ἔνθα τὸν πέπλον ὑφαίνουσι τῇ Ἥρᾳ.</a:t>
            </a:r>
          </a:p>
          <a:p>
            <a:pPr indent="447675" algn="just">
              <a:lnSpc>
                <a:spcPct val="120000"/>
              </a:lnSpc>
            </a:pPr>
            <a:r>
              <a:rPr lang="es-ES_tradnl" sz="2800">
                <a:latin typeface="Palatino"/>
                <a:cs typeface="Palatino"/>
              </a:rPr>
              <a:t>En el ágora hay construido</a:t>
            </a:r>
            <a:r>
              <a:rPr lang="es-ES_tradnl" sz="2800">
                <a:solidFill>
                  <a:srgbClr val="FF0000"/>
                </a:solidFill>
                <a:latin typeface="Palatino"/>
                <a:cs typeface="Palatino"/>
              </a:rPr>
              <a:t> un edificio</a:t>
            </a:r>
            <a:r>
              <a:rPr lang="es-ES_tradnl" sz="2800">
                <a:latin typeface="Palatino"/>
                <a:cs typeface="Palatino"/>
              </a:rPr>
              <a:t> para las mujeres que llaman las Dieciséis, donde tejen el peplo para Hera. </a:t>
            </a:r>
            <a:endParaRPr lang="es-ES" sz="2800">
              <a:latin typeface="Palatino"/>
              <a:cs typeface="Palatino"/>
            </a:endParaRPr>
          </a:p>
        </p:txBody>
      </p:sp>
      <p:sp>
        <p:nvSpPr>
          <p:cNvPr id="3" name="CuadroTexto 2"/>
          <p:cNvSpPr txBox="1"/>
          <p:nvPr/>
        </p:nvSpPr>
        <p:spPr>
          <a:xfrm>
            <a:off x="1878117" y="400379"/>
            <a:ext cx="4158485" cy="523220"/>
          </a:xfrm>
          <a:prstGeom prst="rect">
            <a:avLst/>
          </a:prstGeom>
          <a:noFill/>
        </p:spPr>
        <p:txBody>
          <a:bodyPr wrap="none" rtlCol="0">
            <a:spAutoFit/>
          </a:bodyPr>
          <a:lstStyle/>
          <a:p>
            <a:r>
              <a:rPr lang="es-ES" sz="2800">
                <a:latin typeface="Palatino"/>
                <a:cs typeface="Palatino"/>
              </a:rPr>
              <a:t>TESSITURA DEL PEPLO</a:t>
            </a:r>
          </a:p>
        </p:txBody>
      </p:sp>
    </p:spTree>
    <p:extLst>
      <p:ext uri="{BB962C8B-B14F-4D97-AF65-F5344CB8AC3E}">
        <p14:creationId xmlns:p14="http://schemas.microsoft.com/office/powerpoint/2010/main" val="34512684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080px-Spartan_running_gir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3999" cy="6858000"/>
          </a:xfrm>
          <a:prstGeom prst="rect">
            <a:avLst/>
          </a:prstGeom>
        </p:spPr>
      </p:pic>
    </p:spTree>
    <p:extLst>
      <p:ext uri="{BB962C8B-B14F-4D97-AF65-F5344CB8AC3E}">
        <p14:creationId xmlns:p14="http://schemas.microsoft.com/office/powerpoint/2010/main" val="374107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024" y="1"/>
            <a:ext cx="7272339" cy="955198"/>
          </a:xfrm>
        </p:spPr>
        <p:txBody>
          <a:bodyPr/>
          <a:lstStyle/>
          <a:p>
            <a:r>
              <a:rPr lang="es-ES" sz="3200">
                <a:latin typeface="Palatino"/>
                <a:cs typeface="Palatino"/>
              </a:rPr>
              <a:t>Le Tiadi</a:t>
            </a:r>
          </a:p>
        </p:txBody>
      </p:sp>
      <p:sp>
        <p:nvSpPr>
          <p:cNvPr id="4" name="Rectangle 2"/>
          <p:cNvSpPr>
            <a:spLocks noGrp="1" noChangeArrowheads="1"/>
          </p:cNvSpPr>
          <p:nvPr>
            <p:ph idx="1"/>
          </p:nvPr>
        </p:nvSpPr>
        <p:spPr bwMode="auto">
          <a:xfrm>
            <a:off x="370391" y="969890"/>
            <a:ext cx="4550503" cy="452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indent="0" algn="just">
              <a:buNone/>
            </a:pPr>
            <a:r>
              <a:rPr lang="en-US" sz="1800">
                <a:solidFill>
                  <a:srgbClr val="000000"/>
                </a:solidFill>
                <a:latin typeface="Palatino"/>
                <a:cs typeface="Palatino"/>
              </a:rPr>
              <a:t>S. </a:t>
            </a:r>
            <a:r>
              <a:rPr lang="en-US" sz="1800" i="1">
                <a:solidFill>
                  <a:srgbClr val="000000"/>
                </a:solidFill>
                <a:latin typeface="Palatino"/>
                <a:cs typeface="Palatino"/>
              </a:rPr>
              <a:t>Ant.</a:t>
            </a:r>
            <a:r>
              <a:rPr lang="en-US" sz="1800">
                <a:solidFill>
                  <a:srgbClr val="000000"/>
                </a:solidFill>
                <a:latin typeface="Palatino"/>
                <a:cs typeface="Palatino"/>
              </a:rPr>
              <a:t> 1126-1130 </a:t>
            </a:r>
          </a:p>
          <a:p>
            <a:pPr indent="0" algn="just">
              <a:spcBef>
                <a:spcPts val="0"/>
              </a:spcBef>
              <a:buNone/>
            </a:pPr>
            <a:r>
              <a:rPr lang="el-GR" sz="1800">
                <a:solidFill>
                  <a:srgbClr val="000000"/>
                </a:solidFill>
                <a:latin typeface="Palatino"/>
                <a:cs typeface="Palatino"/>
              </a:rPr>
              <a:t>σὲ δ' ὑπὲρ διλόφου πέτρας </a:t>
            </a:r>
          </a:p>
          <a:p>
            <a:pPr indent="0" algn="just">
              <a:spcBef>
                <a:spcPts val="0"/>
              </a:spcBef>
              <a:buNone/>
            </a:pPr>
            <a:r>
              <a:rPr lang="el-GR" sz="1800">
                <a:solidFill>
                  <a:srgbClr val="000000"/>
                </a:solidFill>
                <a:latin typeface="Palatino"/>
                <a:cs typeface="Palatino"/>
              </a:rPr>
              <a:t>στέροψ ὄπωπε</a:t>
            </a:r>
            <a:endParaRPr lang="es-ES_tradnl" sz="1800">
              <a:solidFill>
                <a:srgbClr val="000000"/>
              </a:solidFill>
              <a:latin typeface="Palatino"/>
              <a:cs typeface="Palatino"/>
            </a:endParaRPr>
          </a:p>
          <a:p>
            <a:pPr indent="0" algn="just">
              <a:spcBef>
                <a:spcPts val="0"/>
              </a:spcBef>
              <a:buNone/>
            </a:pPr>
            <a:r>
              <a:rPr lang="el-GR" sz="1800">
                <a:solidFill>
                  <a:srgbClr val="000000"/>
                </a:solidFill>
                <a:latin typeface="Palatino"/>
                <a:cs typeface="Palatino"/>
              </a:rPr>
              <a:t>λιγνύς, ἔνθα </a:t>
            </a:r>
            <a:r>
              <a:rPr lang="el-GR" sz="1800">
                <a:solidFill>
                  <a:srgbClr val="FF0000"/>
                </a:solidFill>
                <a:latin typeface="Palatino"/>
                <a:cs typeface="Palatino"/>
              </a:rPr>
              <a:t>Κωρύκιαι</a:t>
            </a:r>
            <a:endParaRPr lang="es-ES_tradnl" sz="1800">
              <a:solidFill>
                <a:srgbClr val="FF0000"/>
              </a:solidFill>
              <a:latin typeface="Palatino"/>
              <a:cs typeface="Palatino"/>
            </a:endParaRPr>
          </a:p>
          <a:p>
            <a:pPr indent="0" algn="just">
              <a:spcBef>
                <a:spcPts val="0"/>
              </a:spcBef>
              <a:buNone/>
            </a:pPr>
            <a:r>
              <a:rPr lang="el-GR" sz="1800">
                <a:solidFill>
                  <a:srgbClr val="000000"/>
                </a:solidFill>
                <a:latin typeface="Palatino"/>
                <a:cs typeface="Palatino"/>
              </a:rPr>
              <a:t>στίχουσι </a:t>
            </a:r>
            <a:r>
              <a:rPr lang="el-GR" sz="1800">
                <a:solidFill>
                  <a:srgbClr val="FF0000"/>
                </a:solidFill>
                <a:latin typeface="Palatino"/>
                <a:cs typeface="Palatino"/>
              </a:rPr>
              <a:t>νύμφαι Βακχίδες</a:t>
            </a:r>
            <a:endParaRPr lang="es-ES_tradnl" sz="1800">
              <a:solidFill>
                <a:srgbClr val="FF0000"/>
              </a:solidFill>
              <a:latin typeface="Palatino"/>
              <a:cs typeface="Palatino"/>
            </a:endParaRPr>
          </a:p>
          <a:p>
            <a:pPr indent="0" algn="just">
              <a:spcBef>
                <a:spcPts val="0"/>
              </a:spcBef>
              <a:buNone/>
            </a:pPr>
            <a:r>
              <a:rPr lang="el-GR" sz="1800">
                <a:solidFill>
                  <a:srgbClr val="000000"/>
                </a:solidFill>
                <a:latin typeface="Palatino"/>
                <a:cs typeface="Palatino"/>
              </a:rPr>
              <a:t>Κασταλίας τε νᾶμα. 			</a:t>
            </a:r>
            <a:endParaRPr lang="es-ES_tradnl" sz="1800">
              <a:solidFill>
                <a:srgbClr val="000000"/>
              </a:solidFill>
              <a:latin typeface="Palatino"/>
              <a:cs typeface="Palatino"/>
            </a:endParaRPr>
          </a:p>
          <a:p>
            <a:pPr indent="0" algn="just">
              <a:spcBef>
                <a:spcPts val="0"/>
              </a:spcBef>
              <a:buNone/>
            </a:pPr>
            <a:r>
              <a:rPr lang="en-US" sz="1800">
                <a:solidFill>
                  <a:srgbClr val="000000"/>
                </a:solidFill>
                <a:latin typeface="Palatino"/>
                <a:cs typeface="Palatino"/>
              </a:rPr>
              <a:t> </a:t>
            </a:r>
          </a:p>
          <a:p>
            <a:pPr indent="0" algn="just">
              <a:spcBef>
                <a:spcPts val="0"/>
              </a:spcBef>
              <a:buNone/>
            </a:pPr>
            <a:r>
              <a:rPr lang="en-US" sz="1800">
                <a:solidFill>
                  <a:srgbClr val="000000"/>
                </a:solidFill>
                <a:latin typeface="Palatino"/>
                <a:cs typeface="Palatino"/>
              </a:rPr>
              <a:t>S. </a:t>
            </a:r>
            <a:r>
              <a:rPr lang="en-US" sz="1800" i="1">
                <a:solidFill>
                  <a:srgbClr val="000000"/>
                </a:solidFill>
                <a:latin typeface="Palatino"/>
                <a:cs typeface="Palatino"/>
              </a:rPr>
              <a:t>Ant.</a:t>
            </a:r>
            <a:r>
              <a:rPr lang="en-US" sz="1800">
                <a:solidFill>
                  <a:srgbClr val="000000"/>
                </a:solidFill>
                <a:latin typeface="Palatino"/>
                <a:cs typeface="Palatino"/>
              </a:rPr>
              <a:t> 1151-1152 </a:t>
            </a:r>
          </a:p>
          <a:p>
            <a:pPr indent="0" algn="just">
              <a:spcBef>
                <a:spcPts val="0"/>
              </a:spcBef>
              <a:buNone/>
            </a:pPr>
            <a:r>
              <a:rPr lang="es-ES_tradnl" sz="1800">
                <a:solidFill>
                  <a:schemeClr val="tx1"/>
                </a:solidFill>
                <a:latin typeface="Palatino"/>
                <a:cs typeface="Palatino"/>
              </a:rPr>
              <a:t>Ἰὼ πῦρ πνεόντων </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χοράγ' ἄστρων, νυχίων</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φθεγμάτων ἐπίσκοπε,</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Ζηνὸς γένεθλον, προφάνηθ’,</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ὦναξ, σαῖς </a:t>
            </a:r>
            <a:r>
              <a:rPr lang="es-ES_tradnl" sz="1800">
                <a:solidFill>
                  <a:srgbClr val="FF0000"/>
                </a:solidFill>
                <a:latin typeface="Palatino"/>
                <a:cs typeface="Palatino"/>
              </a:rPr>
              <a:t>ἅμα περιπόλοις</a:t>
            </a:r>
          </a:p>
          <a:p>
            <a:pPr indent="0" algn="just">
              <a:spcBef>
                <a:spcPts val="0"/>
              </a:spcBef>
              <a:buNone/>
            </a:pPr>
            <a:r>
              <a:rPr lang="es-ES_tradnl" sz="1800">
                <a:solidFill>
                  <a:srgbClr val="FF0000"/>
                </a:solidFill>
                <a:latin typeface="Palatino"/>
                <a:cs typeface="Palatino"/>
              </a:rPr>
              <a:t>Θυίαισιν</a:t>
            </a:r>
            <a:r>
              <a:rPr lang="es-ES_tradnl" sz="1800">
                <a:solidFill>
                  <a:schemeClr val="tx1"/>
                </a:solidFill>
                <a:latin typeface="Palatino"/>
                <a:cs typeface="Palatino"/>
              </a:rPr>
              <a:t>, αἵ σε μαινόμεναι πάννυχοι</a:t>
            </a:r>
            <a:endParaRPr lang="es-ES" sz="1800">
              <a:solidFill>
                <a:schemeClr val="tx1"/>
              </a:solidFill>
              <a:latin typeface="Palatino"/>
              <a:cs typeface="Palatino"/>
            </a:endParaRPr>
          </a:p>
          <a:p>
            <a:pPr indent="0" algn="just">
              <a:spcBef>
                <a:spcPts val="0"/>
              </a:spcBef>
              <a:buNone/>
            </a:pPr>
            <a:r>
              <a:rPr lang="es-ES_tradnl" sz="1800">
                <a:solidFill>
                  <a:schemeClr val="tx1"/>
                </a:solidFill>
                <a:latin typeface="Palatino"/>
                <a:cs typeface="Palatino"/>
              </a:rPr>
              <a:t>χορεύουσι τὸν ταμίαν Ἴακχον.</a:t>
            </a:r>
            <a:endParaRPr lang="es-ES" sz="1800">
              <a:solidFill>
                <a:schemeClr val="tx1"/>
              </a:solidFill>
              <a:latin typeface="Palatino"/>
              <a:cs typeface="Palatino"/>
            </a:endParaRPr>
          </a:p>
        </p:txBody>
      </p:sp>
      <p:sp>
        <p:nvSpPr>
          <p:cNvPr id="3" name="CuadroTexto 2"/>
          <p:cNvSpPr txBox="1"/>
          <p:nvPr/>
        </p:nvSpPr>
        <p:spPr>
          <a:xfrm>
            <a:off x="4920894" y="969890"/>
            <a:ext cx="3996085" cy="1477328"/>
          </a:xfrm>
          <a:prstGeom prst="rect">
            <a:avLst/>
          </a:prstGeom>
          <a:noFill/>
        </p:spPr>
        <p:txBody>
          <a:bodyPr wrap="square" rtlCol="0">
            <a:spAutoFit/>
          </a:bodyPr>
          <a:lstStyle/>
          <a:p>
            <a:r>
              <a:rPr lang="en-US">
                <a:solidFill>
                  <a:srgbClr val="000000"/>
                </a:solidFill>
                <a:latin typeface="Palatino"/>
                <a:cs typeface="Palatino"/>
              </a:rPr>
              <a:t>A ti la flama brillante cual relámpago te ha visto sobre la roca bicúspide, donde se dirigen</a:t>
            </a:r>
            <a:r>
              <a:rPr lang="en-US">
                <a:solidFill>
                  <a:srgbClr val="FF0000"/>
                </a:solidFill>
                <a:latin typeface="Palatino"/>
                <a:cs typeface="Palatino"/>
              </a:rPr>
              <a:t> las Ninfas coricias, tus Bacantes</a:t>
            </a:r>
            <a:r>
              <a:rPr lang="en-US">
                <a:solidFill>
                  <a:srgbClr val="000000"/>
                </a:solidFill>
                <a:latin typeface="Palatino"/>
                <a:cs typeface="Palatino"/>
              </a:rPr>
              <a:t>, y te ha visto la fuente Castalia.</a:t>
            </a:r>
            <a:endParaRPr lang="es-ES"/>
          </a:p>
        </p:txBody>
      </p:sp>
      <p:sp>
        <p:nvSpPr>
          <p:cNvPr id="5" name="CuadroTexto 4"/>
          <p:cNvSpPr txBox="1"/>
          <p:nvPr/>
        </p:nvSpPr>
        <p:spPr>
          <a:xfrm>
            <a:off x="4920894" y="3042854"/>
            <a:ext cx="3440469" cy="2585323"/>
          </a:xfrm>
          <a:prstGeom prst="rect">
            <a:avLst/>
          </a:prstGeom>
          <a:noFill/>
        </p:spPr>
        <p:txBody>
          <a:bodyPr wrap="square" rtlCol="0">
            <a:spAutoFit/>
          </a:bodyPr>
          <a:lstStyle/>
          <a:p>
            <a:pPr algn="just"/>
            <a:r>
              <a:rPr lang="es-ES_tradnl">
                <a:latin typeface="Palatino"/>
                <a:cs typeface="Palatino"/>
              </a:rPr>
              <a:t>¡Tú, el que organiza los coros de los astros que exhalan fuego, guardián de las voces nocturnas,</a:t>
            </a:r>
            <a:r>
              <a:rPr lang="es-ES">
                <a:latin typeface="Palatino"/>
                <a:cs typeface="Palatino"/>
              </a:rPr>
              <a:t> </a:t>
            </a:r>
            <a:r>
              <a:rPr lang="en-US">
                <a:solidFill>
                  <a:srgbClr val="000000"/>
                </a:solidFill>
                <a:latin typeface="Palatino"/>
                <a:cs typeface="Palatino"/>
              </a:rPr>
              <a:t>vástago de Zeus, muéstrate, soberano, </a:t>
            </a:r>
            <a:r>
              <a:rPr lang="en-US">
                <a:solidFill>
                  <a:srgbClr val="FF0000"/>
                </a:solidFill>
                <a:latin typeface="Palatino"/>
                <a:cs typeface="Palatino"/>
              </a:rPr>
              <a:t>con tus servidoras las Tíades</a:t>
            </a:r>
            <a:r>
              <a:rPr lang="en-US">
                <a:solidFill>
                  <a:srgbClr val="000000"/>
                </a:solidFill>
                <a:latin typeface="Palatino"/>
                <a:cs typeface="Palatino"/>
              </a:rPr>
              <a:t>, que exaltadas te celebran con danzas toda la noche, , a ti, Yaco el administrador de bienes! </a:t>
            </a:r>
          </a:p>
        </p:txBody>
      </p:sp>
    </p:spTree>
    <p:extLst>
      <p:ext uri="{BB962C8B-B14F-4D97-AF65-F5344CB8AC3E}">
        <p14:creationId xmlns:p14="http://schemas.microsoft.com/office/powerpoint/2010/main" val="5629793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32322" y="44824"/>
            <a:ext cx="4019049" cy="523220"/>
          </a:xfrm>
          <a:prstGeom prst="rect">
            <a:avLst/>
          </a:prstGeom>
          <a:noFill/>
        </p:spPr>
        <p:txBody>
          <a:bodyPr wrap="none" rtlCol="0">
            <a:spAutoFit/>
          </a:bodyPr>
          <a:lstStyle/>
          <a:p>
            <a:pPr algn="just"/>
            <a:r>
              <a:rPr lang="es-ES" sz="2800">
                <a:solidFill>
                  <a:srgbClr val="000000"/>
                </a:solidFill>
                <a:latin typeface="Palatino"/>
                <a:cs typeface="Palatino"/>
              </a:rPr>
              <a:t>Le Sedici e gli ellanodici </a:t>
            </a:r>
          </a:p>
        </p:txBody>
      </p:sp>
      <p:sp>
        <p:nvSpPr>
          <p:cNvPr id="6" name="CuadroTexto 5"/>
          <p:cNvSpPr txBox="1"/>
          <p:nvPr/>
        </p:nvSpPr>
        <p:spPr>
          <a:xfrm>
            <a:off x="336873" y="730722"/>
            <a:ext cx="8441764" cy="3625608"/>
          </a:xfrm>
          <a:prstGeom prst="rect">
            <a:avLst/>
          </a:prstGeom>
          <a:noFill/>
        </p:spPr>
        <p:txBody>
          <a:bodyPr wrap="square" rtlCol="0">
            <a:spAutoFit/>
          </a:bodyPr>
          <a:lstStyle/>
          <a:p>
            <a:pPr indent="447675" algn="just">
              <a:lnSpc>
                <a:spcPct val="120000"/>
              </a:lnSpc>
            </a:pPr>
            <a:r>
              <a:rPr lang="es-ES_tradnl" sz="2400">
                <a:latin typeface="Palatino"/>
                <a:cs typeface="Palatino"/>
              </a:rPr>
              <a:t>Paus. 5. 16. 8</a:t>
            </a:r>
            <a:r>
              <a:rPr lang="es-ES_tradnl" sz="2400">
                <a:solidFill>
                  <a:srgbClr val="FF0000"/>
                </a:solidFill>
                <a:latin typeface="Palatino"/>
                <a:cs typeface="Palatino"/>
              </a:rPr>
              <a:t> ὁπόσα δὲ ἢ ταῖς ἑκκαίδεκα γυναιξὶν ἢ τοῖς ἑλλανοδικοῦσιν Ἠλείων δρᾶν καθέστηκεν</a:t>
            </a:r>
            <a:r>
              <a:rPr lang="es-ES_tradnl" sz="2400">
                <a:latin typeface="Palatino"/>
                <a:cs typeface="Palatino"/>
              </a:rPr>
              <a:t>, οὐ πρότερον δρῶσι πρὶν ἢ χοίρῳ τε ἐπιτηδείῳ πρὸς καθαρμὸν καὶ ὕδατι ἀποκαθήρωνται. </a:t>
            </a:r>
          </a:p>
          <a:p>
            <a:pPr indent="447675" algn="just">
              <a:lnSpc>
                <a:spcPct val="120000"/>
              </a:lnSpc>
            </a:pPr>
            <a:r>
              <a:rPr lang="es-ES_tradnl" sz="2400">
                <a:latin typeface="Palatino"/>
                <a:cs typeface="Palatino"/>
              </a:rPr>
              <a:t>Ogni atto che </a:t>
            </a:r>
            <a:r>
              <a:rPr lang="es-ES_tradnl" sz="2400">
                <a:solidFill>
                  <a:srgbClr val="FF0000"/>
                </a:solidFill>
                <a:latin typeface="Palatino"/>
                <a:cs typeface="Palatino"/>
              </a:rPr>
              <a:t>le sedici donne e gli ellanodici degli Elei debbono compiere</a:t>
            </a:r>
            <a:r>
              <a:rPr lang="es-ES_tradnl" sz="2400">
                <a:latin typeface="Palatino"/>
                <a:cs typeface="Palatino"/>
              </a:rPr>
              <a:t> non lo compiono se non si sono prima purificati con un maialino adatto alla pura purficazione con acqua (trad. G. Maddoli, ed. Lorenzo Valla). </a:t>
            </a:r>
            <a:endParaRPr lang="es-ES" sz="2400">
              <a:latin typeface="Palatino"/>
              <a:cs typeface="Palatino"/>
            </a:endParaRPr>
          </a:p>
        </p:txBody>
      </p:sp>
    </p:spTree>
    <p:extLst>
      <p:ext uri="{BB962C8B-B14F-4D97-AF65-F5344CB8AC3E}">
        <p14:creationId xmlns:p14="http://schemas.microsoft.com/office/powerpoint/2010/main" val="7779036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9930" y="1462963"/>
            <a:ext cx="8390611" cy="3036729"/>
          </a:xfrm>
          <a:prstGeom prst="rect">
            <a:avLst/>
          </a:prstGeom>
          <a:noFill/>
        </p:spPr>
        <p:txBody>
          <a:bodyPr wrap="square" rtlCol="0">
            <a:spAutoFit/>
          </a:bodyPr>
          <a:lstStyle/>
          <a:p>
            <a:pPr indent="635000" algn="just">
              <a:lnSpc>
                <a:spcPct val="120000"/>
              </a:lnSpc>
            </a:pPr>
            <a:r>
              <a:rPr lang="es-ES_tradnl" sz="2000">
                <a:latin typeface="Palatino"/>
                <a:cs typeface="Palatino"/>
              </a:rPr>
              <a:t>Paus. 5. 16. 6-7 αἱ δὲ ἑκκαίδεκα γυναῖκες καὶ χοροὺς δύο ἱστᾶσι καὶ τὸν μὲν Φυσκόας τῶν χορῶν, τὸν δὲ Ἱπποδαμείας καλοῦσι· (...) </a:t>
            </a:r>
            <a:r>
              <a:rPr lang="el-GR" sz="2000">
                <a:latin typeface="Palatino"/>
                <a:cs typeface="Palatino"/>
              </a:rPr>
              <a:t>Φυσκόας μὲν δὴ γέρα καὶ ἄλλα καὶ χορὸς ἐπώνυμος παρὰ τῶν ἑκκαίδεκα γυναικῶν</a:t>
            </a:r>
            <a:r>
              <a:rPr lang="es-ES_tradnl" sz="2000">
                <a:latin typeface="Palatino"/>
                <a:cs typeface="Palatino"/>
              </a:rPr>
              <a:t>.</a:t>
            </a:r>
            <a:r>
              <a:rPr lang="el-GR" sz="2000">
                <a:latin typeface="Palatino"/>
                <a:cs typeface="Palatino"/>
              </a:rPr>
              <a:t> </a:t>
            </a:r>
            <a:endParaRPr lang="es-ES" sz="2000">
              <a:latin typeface="Palatino"/>
              <a:cs typeface="Palatino"/>
            </a:endParaRPr>
          </a:p>
          <a:p>
            <a:pPr indent="635000" algn="just">
              <a:lnSpc>
                <a:spcPct val="120000"/>
              </a:lnSpc>
            </a:pPr>
            <a:r>
              <a:rPr lang="es-ES_tradnl" sz="2000">
                <a:solidFill>
                  <a:srgbClr val="000000"/>
                </a:solidFill>
                <a:latin typeface="Palatino"/>
                <a:cs typeface="Palatino"/>
              </a:rPr>
              <a:t>Le sedici donne allesticono anche due cori, uno lo chiamano di Fiscoa, l’altro di Ippodamia. </a:t>
            </a:r>
            <a:r>
              <a:rPr lang="es-ES_tradnl" sz="2000">
                <a:latin typeface="Palatino"/>
                <a:cs typeface="Palatino"/>
              </a:rPr>
              <a:t>(...) Tra le altre prerogative di Fiscoa fu anche il coro che prendeva il nome lei, allestito dalle sedici donne (trad. G. Maddoli, ed. Lorenzo Valla).</a:t>
            </a:r>
            <a:endParaRPr lang="es-ES" sz="2000">
              <a:effectLst/>
              <a:latin typeface="Palatino"/>
              <a:cs typeface="Palatino"/>
            </a:endParaRPr>
          </a:p>
        </p:txBody>
      </p:sp>
      <p:sp>
        <p:nvSpPr>
          <p:cNvPr id="3" name="CuadroTexto 2"/>
          <p:cNvSpPr txBox="1"/>
          <p:nvPr/>
        </p:nvSpPr>
        <p:spPr>
          <a:xfrm>
            <a:off x="1378187" y="553909"/>
            <a:ext cx="5985407" cy="523220"/>
          </a:xfrm>
          <a:prstGeom prst="rect">
            <a:avLst/>
          </a:prstGeom>
          <a:noFill/>
        </p:spPr>
        <p:txBody>
          <a:bodyPr wrap="none" rtlCol="0">
            <a:spAutoFit/>
          </a:bodyPr>
          <a:lstStyle/>
          <a:p>
            <a:r>
              <a:rPr lang="es-ES" sz="2800">
                <a:latin typeface="Palatino"/>
                <a:cs typeface="Palatino"/>
              </a:rPr>
              <a:t>Le Sedici e l’allestimento de due cori</a:t>
            </a:r>
          </a:p>
        </p:txBody>
      </p:sp>
    </p:spTree>
    <p:extLst>
      <p:ext uri="{BB962C8B-B14F-4D97-AF65-F5344CB8AC3E}">
        <p14:creationId xmlns:p14="http://schemas.microsoft.com/office/powerpoint/2010/main" val="25067867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034" y="139681"/>
            <a:ext cx="8356372" cy="6555641"/>
          </a:xfrm>
          <a:prstGeom prst="rect">
            <a:avLst/>
          </a:prstGeom>
          <a:noFill/>
        </p:spPr>
        <p:txBody>
          <a:bodyPr wrap="square" rtlCol="0">
            <a:spAutoFit/>
          </a:bodyPr>
          <a:lstStyle/>
          <a:p>
            <a:pPr indent="635000" algn="just"/>
            <a:r>
              <a:rPr lang="es-ES_tradnl" sz="2000">
                <a:latin typeface="Palatino"/>
                <a:cs typeface="Palatino"/>
              </a:rPr>
              <a:t>Plu.</a:t>
            </a:r>
            <a:r>
              <a:rPr lang="es-ES_tradnl" sz="2000" i="1">
                <a:latin typeface="Palatino"/>
                <a:cs typeface="Palatino"/>
              </a:rPr>
              <a:t> Mul. virt. </a:t>
            </a:r>
            <a:r>
              <a:rPr lang="es-ES_tradnl" sz="2000">
                <a:latin typeface="Palatino"/>
                <a:cs typeface="Palatino"/>
              </a:rPr>
              <a:t>251E-F </a:t>
            </a:r>
            <a:r>
              <a:rPr lang="es-ES_tradnl" sz="2000">
                <a:effectLst/>
                <a:latin typeface="Palatino"/>
                <a:ea typeface="Cambria"/>
                <a:cs typeface="Palatino"/>
              </a:rPr>
              <a:t>χαλεπῶς δὲ τῶν Ἠλείων ἐπὶ τούτοις ἐχόντων </a:t>
            </a:r>
            <a:r>
              <a:rPr lang="es-ES_tradnl" sz="2000">
                <a:solidFill>
                  <a:srgbClr val="000000"/>
                </a:solidFill>
                <a:effectLst/>
                <a:latin typeface="Palatino"/>
                <a:ea typeface="Cambria"/>
                <a:cs typeface="Palatino"/>
              </a:rPr>
              <a:t>αἱ περὶ τὸν Διόνυσον ἱεραὶ γυναῖκες, ἃς &lt;τὰς&gt; ἑκκαίδεκα καλοῦσιν, ἱκετηρίας καὶ στέμματα τῶν ἀπὸ τοῦ θεοῦ λαβοῦσαι περὶ τὴν ἀγορὰν ἀπήντησαν τῷ Ἀριστοτίμῳ</a:t>
            </a:r>
            <a:r>
              <a:rPr lang="el-GR" sz="2000">
                <a:solidFill>
                  <a:srgbClr val="000000"/>
                </a:solidFill>
                <a:latin typeface="Palatino"/>
                <a:ea typeface="Cambria"/>
                <a:cs typeface="Palatino"/>
              </a:rPr>
              <a:t>,</a:t>
            </a:r>
            <a:r>
              <a:rPr lang="el-GR" sz="2000">
                <a:latin typeface="Palatino"/>
                <a:ea typeface="Cambria"/>
                <a:cs typeface="Palatino"/>
              </a:rPr>
              <a:t> </a:t>
            </a:r>
            <a:r>
              <a:rPr lang="el-GR" sz="2000">
                <a:solidFill>
                  <a:srgbClr val="FF0000"/>
                </a:solidFill>
                <a:latin typeface="Palatino"/>
                <a:ea typeface="Cambria"/>
                <a:cs typeface="Palatino"/>
              </a:rPr>
              <a:t>καὶ τῶν δορυφόρων ὑπ' αἰδοῦς διαστάντων, ἔστησαν τὸ πρῶτον σιωπῇ &lt;καὶ&gt; ὁσίως προϊσχόμεναι τὰς ἱκετηρίας</a:t>
            </a:r>
            <a:r>
              <a:rPr lang="el-GR" sz="2000">
                <a:latin typeface="Palatino"/>
                <a:ea typeface="Cambria"/>
                <a:cs typeface="Palatino"/>
              </a:rPr>
              <a:t>. ἐπεὶ δ' ἐγένοντο φανεραὶ δεόμεναι καὶ παραιτούμεναι τὴν ὀργὴν ὑπὲρ τῶν γυναικῶν, παροξυνθεὶς πρὸς τοὺς δορυφόρους καὶ κεκραγὼς ὅτι προσελθεῖν εἴασαν αὐτὰς ἐποίησε τὰς μὲν ὠθοῦντας τὰς δὲ τύπτοντας ἐξελάσαι [ἐκ] τῆς ἀγορᾶς, ἑκάστην δὲ δυσὶ ταλάντοις ἐζημίωσε</a:t>
            </a:r>
            <a:r>
              <a:rPr lang="es-ES_tradnl" sz="2000">
                <a:effectLst/>
                <a:latin typeface="Palatino"/>
                <a:ea typeface="Cambria"/>
                <a:cs typeface="Palatino"/>
              </a:rPr>
              <a:t>.</a:t>
            </a:r>
            <a:r>
              <a:rPr lang="es-ES" sz="2000">
                <a:effectLst/>
                <a:latin typeface="Palatino"/>
                <a:cs typeface="Palatino"/>
              </a:rPr>
              <a:t>  </a:t>
            </a:r>
          </a:p>
          <a:p>
            <a:pPr indent="620713" algn="just"/>
            <a:r>
              <a:rPr lang="es-ES" sz="2000">
                <a:solidFill>
                  <a:srgbClr val="000000"/>
                </a:solidFill>
                <a:latin typeface="Palatino"/>
                <a:cs typeface="Palatino"/>
              </a:rPr>
              <a:t>Poiché gli Elei furono indignati da questi avvenimenti, le sacre donne devote a Dioniso, chiamate le “Sedici”, presi i rami e le bende supplici consacrati dal dio, si recarono in piazza per incontrare Aristotimo </a:t>
            </a:r>
            <a:r>
              <a:rPr lang="es-ES" sz="2000">
                <a:latin typeface="Palatino"/>
                <a:cs typeface="Palatino"/>
              </a:rPr>
              <a:t>e, </a:t>
            </a:r>
            <a:r>
              <a:rPr lang="es-ES" sz="2000">
                <a:solidFill>
                  <a:srgbClr val="FF0000"/>
                </a:solidFill>
                <a:latin typeface="Palatino"/>
                <a:cs typeface="Palatino"/>
              </a:rPr>
              <a:t>dopo che le guardie del corpo si furono spostate per rispetto, rimasero in un primo momento religiosamente in silenzio, protendendo i rami supplic</a:t>
            </a:r>
            <a:r>
              <a:rPr lang="es-ES" sz="2000">
                <a:latin typeface="Palatino"/>
                <a:cs typeface="Palatino"/>
              </a:rPr>
              <a:t>i. Quando fu chiaro che quelle lo imploravano e scongiuravano di deporre l’ira in nome delle donne, scagliatosi contro le guardie del corpo e urlando improperi, poiché avevano permesso alle donne di passare, ne fece allontanare dalla piazza alcune a forza di spintoni e altre a suon di percosse, infliggendo inoltre ad ognuna di loro una multa di due talenti (trad. F. Tanga, ed. Brill).</a:t>
            </a:r>
            <a:endParaRPr lang="es-ES" sz="2000">
              <a:effectLst/>
              <a:latin typeface="Palatino"/>
              <a:cs typeface="Palatino"/>
            </a:endParaRPr>
          </a:p>
        </p:txBody>
      </p:sp>
    </p:spTree>
    <p:extLst>
      <p:ext uri="{BB962C8B-B14F-4D97-AF65-F5344CB8AC3E}">
        <p14:creationId xmlns:p14="http://schemas.microsoft.com/office/powerpoint/2010/main" val="273463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94511" y="486359"/>
            <a:ext cx="8228587" cy="5632310"/>
          </a:xfrm>
          <a:prstGeom prst="rect">
            <a:avLst/>
          </a:prstGeom>
          <a:noFill/>
        </p:spPr>
        <p:txBody>
          <a:bodyPr wrap="square" rtlCol="0">
            <a:spAutoFit/>
          </a:bodyPr>
          <a:lstStyle/>
          <a:p>
            <a:pPr indent="620713" algn="just">
              <a:lnSpc>
                <a:spcPct val="100000"/>
              </a:lnSpc>
            </a:pPr>
            <a:r>
              <a:rPr lang="es-ES_tradnl" sz="2400">
                <a:latin typeface="Palatino"/>
                <a:cs typeface="Palatino"/>
              </a:rPr>
              <a:t>Plu. </a:t>
            </a:r>
            <a:r>
              <a:rPr lang="es-ES_tradnl" sz="2400" i="1">
                <a:latin typeface="Palatino"/>
                <a:cs typeface="Palatino"/>
              </a:rPr>
              <a:t>Quaest. Gr</a:t>
            </a:r>
            <a:r>
              <a:rPr lang="es-ES_tradnl" sz="2400">
                <a:latin typeface="Palatino"/>
                <a:cs typeface="Palatino"/>
              </a:rPr>
              <a:t>. 299 B</a:t>
            </a:r>
            <a:r>
              <a:rPr lang="es-ES" sz="2400">
                <a:latin typeface="Palatino"/>
                <a:cs typeface="Palatino"/>
              </a:rPr>
              <a:t> </a:t>
            </a:r>
            <a:r>
              <a:rPr lang="es-ES_tradnl" sz="2400">
                <a:latin typeface="Palatino"/>
                <a:cs typeface="Palatino"/>
              </a:rPr>
              <a:t>Διὰ τί τὸν Διόνυσον αἱ τῶν Ἠλείων γυναῖκες ὑμνοῦσαι παρακαλοῦσι βοέῳ ποδὶ παραγίνεσθαι πρὸς αὐτάς;  ἔχει δ' οὕτως ὁ ὕμνος·</a:t>
            </a:r>
          </a:p>
          <a:p>
            <a:pPr indent="620713" algn="just">
              <a:lnSpc>
                <a:spcPct val="100000"/>
              </a:lnSpc>
            </a:pPr>
            <a:r>
              <a:rPr lang="en-US" sz="2400">
                <a:latin typeface="Palatino"/>
                <a:cs typeface="Palatino"/>
              </a:rPr>
              <a:t>᾽Ε</a:t>
            </a:r>
            <a:r>
              <a:rPr lang="es-ES_tradnl" sz="2400">
                <a:latin typeface="Palatino"/>
                <a:cs typeface="Palatino"/>
              </a:rPr>
              <a:t>λθεῖν </a:t>
            </a:r>
            <a:r>
              <a:rPr lang="en-US" sz="2400">
                <a:latin typeface="Palatino"/>
                <a:cs typeface="Palatino"/>
              </a:rPr>
              <a:t>ἥ</a:t>
            </a:r>
            <a:r>
              <a:rPr lang="es-ES_tradnl" sz="2400">
                <a:latin typeface="Palatino"/>
                <a:cs typeface="Palatino"/>
              </a:rPr>
              <a:t>ρω Διόνυσε,</a:t>
            </a:r>
            <a:endParaRPr lang="es-ES" sz="2400">
              <a:latin typeface="Palatino"/>
              <a:cs typeface="Palatino"/>
            </a:endParaRPr>
          </a:p>
          <a:p>
            <a:pPr indent="620713" algn="just">
              <a:lnSpc>
                <a:spcPct val="100000"/>
              </a:lnSpc>
            </a:pPr>
            <a:r>
              <a:rPr lang="es-ES_tradnl" sz="2400">
                <a:latin typeface="Palatino"/>
                <a:cs typeface="Palatino"/>
              </a:rPr>
              <a:t>ἅλιον ἐς ναὸν</a:t>
            </a:r>
            <a:endParaRPr lang="es-ES" sz="2400">
              <a:latin typeface="Palatino"/>
              <a:cs typeface="Palatino"/>
            </a:endParaRPr>
          </a:p>
          <a:p>
            <a:pPr indent="620713" algn="just">
              <a:lnSpc>
                <a:spcPct val="100000"/>
              </a:lnSpc>
            </a:pPr>
            <a:r>
              <a:rPr lang="es-ES_tradnl" sz="2400">
                <a:latin typeface="Palatino"/>
                <a:cs typeface="Palatino"/>
              </a:rPr>
              <a:t>ἁγνὸν σὺν Χαρίτεσσιν</a:t>
            </a:r>
            <a:endParaRPr lang="es-ES" sz="2400">
              <a:latin typeface="Palatino"/>
              <a:cs typeface="Palatino"/>
            </a:endParaRPr>
          </a:p>
          <a:p>
            <a:pPr indent="620713" algn="just">
              <a:lnSpc>
                <a:spcPct val="100000"/>
              </a:lnSpc>
            </a:pPr>
            <a:r>
              <a:rPr lang="es-ES_tradnl" sz="2400">
                <a:latin typeface="Palatino"/>
                <a:cs typeface="Palatino"/>
              </a:rPr>
              <a:t>ἐς ναὸν τῷ βοέῳ</a:t>
            </a:r>
            <a:endParaRPr lang="es-ES" sz="2400">
              <a:latin typeface="Palatino"/>
              <a:cs typeface="Palatino"/>
            </a:endParaRPr>
          </a:p>
          <a:p>
            <a:pPr indent="620713" algn="just">
              <a:lnSpc>
                <a:spcPct val="100000"/>
              </a:lnSpc>
            </a:pPr>
            <a:r>
              <a:rPr lang="es-ES_tradnl" sz="2400">
                <a:latin typeface="Palatino"/>
                <a:cs typeface="Palatino"/>
              </a:rPr>
              <a:t>ποδὶ δύων.</a:t>
            </a:r>
            <a:endParaRPr lang="es-ES" sz="2400">
              <a:latin typeface="Palatino"/>
              <a:cs typeface="Palatino"/>
            </a:endParaRPr>
          </a:p>
          <a:p>
            <a:pPr indent="620713" algn="just">
              <a:lnSpc>
                <a:spcPct val="100000"/>
              </a:lnSpc>
            </a:pPr>
            <a:r>
              <a:rPr lang="es-ES_tradnl" sz="2400">
                <a:latin typeface="Palatino"/>
                <a:cs typeface="Palatino"/>
              </a:rPr>
              <a:t>εἶτα δὶς ἐπᾴδουσιν ‘ἄξιε ταῦρε’. </a:t>
            </a:r>
            <a:endParaRPr lang="es-ES" sz="2400">
              <a:latin typeface="Palatino"/>
              <a:cs typeface="Palatino"/>
            </a:endParaRPr>
          </a:p>
          <a:p>
            <a:pPr indent="620713" algn="just">
              <a:lnSpc>
                <a:spcPct val="100000"/>
              </a:lnSpc>
            </a:pPr>
            <a:r>
              <a:rPr lang="es-ES" sz="2400">
                <a:solidFill>
                  <a:srgbClr val="000000"/>
                </a:solidFill>
                <a:latin typeface="Palatino"/>
                <a:cs typeface="Palatino"/>
              </a:rPr>
              <a:t>Perche le donne degli Elei, cantando l’inno a Dioniso, lo invitano a presentarsi da loro </a:t>
            </a:r>
            <a:r>
              <a:rPr lang="es-ES" sz="2400" i="1">
                <a:solidFill>
                  <a:srgbClr val="000000"/>
                </a:solidFill>
                <a:latin typeface="Palatino"/>
                <a:cs typeface="Palatino"/>
              </a:rPr>
              <a:t>Con piede bovino</a:t>
            </a:r>
            <a:r>
              <a:rPr lang="es-ES" sz="2400">
                <a:solidFill>
                  <a:srgbClr val="000000"/>
                </a:solidFill>
                <a:latin typeface="Palatino"/>
                <a:cs typeface="Palatino"/>
              </a:rPr>
              <a:t>?. L’inno recita così: Vieni, eroe Dioniso, nel tempio sacro marino, in compagnia delle Grazie, entrando con piede bovino. Poi, per due volte, aggiungono cantando: O sacro toro (trad. A. Montalbano, ed. Bompiani, con variazioni).</a:t>
            </a:r>
          </a:p>
        </p:txBody>
      </p:sp>
    </p:spTree>
    <p:extLst>
      <p:ext uri="{BB962C8B-B14F-4D97-AF65-F5344CB8AC3E}">
        <p14:creationId xmlns:p14="http://schemas.microsoft.com/office/powerpoint/2010/main" val="15527774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3381" y="170285"/>
            <a:ext cx="4937995" cy="523220"/>
          </a:xfrm>
          <a:prstGeom prst="rect">
            <a:avLst/>
          </a:prstGeom>
          <a:noFill/>
        </p:spPr>
        <p:txBody>
          <a:bodyPr wrap="none" rtlCol="0">
            <a:spAutoFit/>
          </a:bodyPr>
          <a:lstStyle/>
          <a:p>
            <a:r>
              <a:rPr lang="es-ES_tradnl" sz="2800">
                <a:solidFill>
                  <a:srgbClr val="000000"/>
                </a:solidFill>
                <a:latin typeface="Palatino"/>
                <a:cs typeface="Palatino"/>
              </a:rPr>
              <a:t>La festa del prodigio del vino </a:t>
            </a:r>
            <a:endParaRPr lang="es-ES" sz="2400">
              <a:solidFill>
                <a:srgbClr val="000000"/>
              </a:solidFill>
              <a:latin typeface="Palatino"/>
              <a:cs typeface="Palatino"/>
            </a:endParaRPr>
          </a:p>
        </p:txBody>
      </p:sp>
      <p:sp>
        <p:nvSpPr>
          <p:cNvPr id="3" name="CuadroTexto 2"/>
          <p:cNvSpPr txBox="1"/>
          <p:nvPr/>
        </p:nvSpPr>
        <p:spPr>
          <a:xfrm>
            <a:off x="563219" y="1192369"/>
            <a:ext cx="7833971" cy="4827856"/>
          </a:xfrm>
          <a:prstGeom prst="rect">
            <a:avLst/>
          </a:prstGeom>
          <a:noFill/>
        </p:spPr>
        <p:txBody>
          <a:bodyPr wrap="square" rtlCol="0">
            <a:spAutoFit/>
          </a:bodyPr>
          <a:lstStyle/>
          <a:p>
            <a:endParaRPr lang="es-ES"/>
          </a:p>
        </p:txBody>
      </p:sp>
      <p:sp>
        <p:nvSpPr>
          <p:cNvPr id="4" name="Rectángulo 3"/>
          <p:cNvSpPr/>
          <p:nvPr/>
        </p:nvSpPr>
        <p:spPr>
          <a:xfrm>
            <a:off x="563218" y="862786"/>
            <a:ext cx="8346449" cy="5656935"/>
          </a:xfrm>
          <a:prstGeom prst="rect">
            <a:avLst/>
          </a:prstGeom>
        </p:spPr>
        <p:txBody>
          <a:bodyPr wrap="square">
            <a:spAutoFit/>
          </a:bodyPr>
          <a:lstStyle/>
          <a:p>
            <a:pPr indent="446088" algn="just">
              <a:lnSpc>
                <a:spcPct val="120000"/>
              </a:lnSpc>
            </a:pPr>
            <a:r>
              <a:rPr lang="es-ES_tradnl">
                <a:latin typeface="Palatino"/>
                <a:cs typeface="Palatino"/>
              </a:rPr>
              <a:t>Paus. 6, 26, 1-2 θ</a:t>
            </a:r>
            <a:r>
              <a:rPr lang="es-ES_tradnl">
                <a:solidFill>
                  <a:srgbClr val="FF0000"/>
                </a:solidFill>
                <a:latin typeface="Palatino"/>
                <a:cs typeface="Palatino"/>
              </a:rPr>
              <a:t>εῶν δὲ ἐν τοῖς μάλιστα Διόνυσον σέβουσιν Ἠλεῖοι καὶ τὸν θεόν σφισιν ἐπιφοιτᾶν ἐς τῶν Θυίων τὴν ἑορτὴν λέγουσιν.</a:t>
            </a:r>
            <a:r>
              <a:rPr lang="es-ES_tradnl">
                <a:latin typeface="Palatino"/>
                <a:cs typeface="Palatino"/>
              </a:rPr>
              <a:t> ἀπέχει μέν γε τῆς πόλεως ὅσον τε ὀκτὼ στάδια ἔνθα </a:t>
            </a:r>
            <a:r>
              <a:rPr lang="es-ES_tradnl">
                <a:solidFill>
                  <a:srgbClr val="FF0000"/>
                </a:solidFill>
                <a:latin typeface="Palatino"/>
                <a:cs typeface="Palatino"/>
              </a:rPr>
              <a:t>τὴν ἑορτὴν </a:t>
            </a:r>
            <a:r>
              <a:rPr lang="es-ES_tradnl">
                <a:latin typeface="Palatino"/>
                <a:cs typeface="Palatino"/>
              </a:rPr>
              <a:t>ἄγουσι </a:t>
            </a:r>
            <a:r>
              <a:rPr lang="es-ES_tradnl">
                <a:solidFill>
                  <a:srgbClr val="FF0000"/>
                </a:solidFill>
                <a:latin typeface="Palatino"/>
                <a:cs typeface="Palatino"/>
              </a:rPr>
              <a:t>Θυῖα ὀνομάζοντες</a:t>
            </a:r>
            <a:r>
              <a:rPr lang="es-ES_tradnl">
                <a:latin typeface="Palatino"/>
                <a:cs typeface="Palatino"/>
              </a:rPr>
              <a:t>·</a:t>
            </a:r>
            <a:r>
              <a:rPr lang="es-ES_tradnl">
                <a:solidFill>
                  <a:srgbClr val="FF0000"/>
                </a:solidFill>
                <a:latin typeface="Palatino"/>
                <a:cs typeface="Palatino"/>
              </a:rPr>
              <a:t> λέβητας</a:t>
            </a:r>
            <a:r>
              <a:rPr lang="es-ES_tradnl">
                <a:latin typeface="Palatino"/>
                <a:cs typeface="Palatino"/>
              </a:rPr>
              <a:t> δὲ ἀριθμὸν τρεῖς ἐς οἴκημα ἐσκομίσαντες οἱ ἱερεῖς κατατίθενται κενούς, παρόντων καὶ τῶν ἀστῶν καὶ ξένων, εἰ τύχοιεν ἐπιδημοῦντες· σφραγῖδας δὲ αὐτοί τε οἱ ἱερεῖς καὶ τῶν ἄλλων ὅσοις ἂν κατὰ γνώμην ᾖ ταῖς θύραις τοῦ οἰκήματος ἐπιβάλλουσιν, ἐς δὲ τὴν ἐπιοῦσαν τά τε σημεῖα ἐπιγνῶναι πάρεστί σφισι καὶ ἐσελθόντες ἐς τὸ οἴκημα εὑρίσκουσιν </a:t>
            </a:r>
            <a:r>
              <a:rPr lang="es-ES_tradnl">
                <a:solidFill>
                  <a:srgbClr val="FF0000"/>
                </a:solidFill>
                <a:latin typeface="Palatino"/>
                <a:cs typeface="Palatino"/>
              </a:rPr>
              <a:t>οἴνου πεπλησμένους τοὺς λέβητας</a:t>
            </a:r>
            <a:r>
              <a:rPr lang="es-ES_tradnl">
                <a:latin typeface="Palatino"/>
                <a:cs typeface="Palatino"/>
              </a:rPr>
              <a:t>. </a:t>
            </a:r>
            <a:endParaRPr lang="es-ES">
              <a:latin typeface="Palatino"/>
              <a:cs typeface="Palatino"/>
            </a:endParaRPr>
          </a:p>
          <a:p>
            <a:pPr indent="446088" algn="just">
              <a:lnSpc>
                <a:spcPct val="120000"/>
              </a:lnSpc>
            </a:pPr>
            <a:r>
              <a:rPr lang="es-ES_tradnl">
                <a:solidFill>
                  <a:srgbClr val="FF0000"/>
                </a:solidFill>
                <a:latin typeface="Palatino"/>
                <a:cs typeface="Palatino"/>
              </a:rPr>
              <a:t>Entre los dioses, los eleos veneran especialmente a Dioniso y dicen que el dios los visita en la fiesta de las Tías</a:t>
            </a:r>
            <a:r>
              <a:rPr lang="es-ES_tradnl">
                <a:solidFill>
                  <a:srgbClr val="000000"/>
                </a:solidFill>
                <a:latin typeface="Palatino"/>
                <a:cs typeface="Palatino"/>
              </a:rPr>
              <a:t>. </a:t>
            </a:r>
            <a:r>
              <a:rPr lang="es-ES_tradnl">
                <a:latin typeface="Palatino"/>
                <a:cs typeface="Palatino"/>
              </a:rPr>
              <a:t>El lugar donde celebran </a:t>
            </a:r>
            <a:r>
              <a:rPr lang="es-ES_tradnl">
                <a:solidFill>
                  <a:srgbClr val="FF0000"/>
                </a:solidFill>
                <a:latin typeface="Palatino"/>
                <a:cs typeface="Palatino"/>
              </a:rPr>
              <a:t>la fiesta que llaman Tía</a:t>
            </a:r>
            <a:r>
              <a:rPr lang="es-ES_tradnl">
                <a:latin typeface="Palatino"/>
                <a:cs typeface="Palatino"/>
              </a:rPr>
              <a:t>s dista de la ciudad ocho estadios. Los sacerdotes llevan al edificio tres</a:t>
            </a:r>
            <a:r>
              <a:rPr lang="es-ES_tradnl">
                <a:solidFill>
                  <a:srgbClr val="FF0000"/>
                </a:solidFill>
                <a:latin typeface="Palatino"/>
                <a:cs typeface="Palatino"/>
              </a:rPr>
              <a:t> calderas</a:t>
            </a:r>
            <a:r>
              <a:rPr lang="es-ES_tradnl">
                <a:latin typeface="Palatino"/>
                <a:cs typeface="Palatino"/>
              </a:rPr>
              <a:t> y las depositan vacías en presencia de los ciudadanos y extranjeros que allí se encuentran. Y los propios sacerdotes y todos los demás que así lo deseen precintan las puertas del edificio. Al día siguiente es posible observar los sellos y, cuando entran al edificio, encuentran </a:t>
            </a:r>
            <a:r>
              <a:rPr lang="es-ES_tradnl">
                <a:solidFill>
                  <a:srgbClr val="FF0000"/>
                </a:solidFill>
                <a:latin typeface="Palatino"/>
                <a:cs typeface="Palatino"/>
              </a:rPr>
              <a:t>las calderas llenas de vino</a:t>
            </a:r>
            <a:r>
              <a:rPr lang="es-ES_tradnl">
                <a:latin typeface="Palatino"/>
                <a:cs typeface="Palatino"/>
              </a:rPr>
              <a:t>. </a:t>
            </a:r>
            <a:endParaRPr lang="es-ES">
              <a:latin typeface="Palatino"/>
              <a:cs typeface="Palatino"/>
            </a:endParaRPr>
          </a:p>
          <a:p>
            <a:pPr indent="446088" algn="just"/>
            <a:endParaRPr lang="es-ES" sz="1600">
              <a:latin typeface="Times New Roman"/>
              <a:cs typeface="Times New Roman"/>
            </a:endParaRPr>
          </a:p>
        </p:txBody>
      </p:sp>
    </p:spTree>
    <p:extLst>
      <p:ext uri="{BB962C8B-B14F-4D97-AF65-F5344CB8AC3E}">
        <p14:creationId xmlns:p14="http://schemas.microsoft.com/office/powerpoint/2010/main" val="27031090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97471" y="986229"/>
            <a:ext cx="2833721" cy="3139321"/>
          </a:xfrm>
          <a:prstGeom prst="rect">
            <a:avLst/>
          </a:prstGeom>
        </p:spPr>
        <p:txBody>
          <a:bodyPr wrap="square">
            <a:spAutoFit/>
          </a:bodyPr>
          <a:lstStyle/>
          <a:p>
            <a:pPr algn="just"/>
            <a:r>
              <a:rPr lang="es-ES_tradnl">
                <a:latin typeface="Palatino"/>
                <a:cs typeface="Palatino"/>
              </a:rPr>
              <a:t> Decreto di proxenia procedente di Teos: </a:t>
            </a:r>
            <a:r>
              <a:rPr lang="es-ES_tradnl" i="1">
                <a:latin typeface="Palatino"/>
                <a:cs typeface="Palatino"/>
              </a:rPr>
              <a:t>IvO</a:t>
            </a:r>
            <a:r>
              <a:rPr lang="es-ES_tradnl">
                <a:latin typeface="Palatino"/>
                <a:cs typeface="Palatino"/>
              </a:rPr>
              <a:t> 39 (s. III-II a. C.)</a:t>
            </a:r>
            <a:endParaRPr lang="es-ES">
              <a:latin typeface="Palatino"/>
              <a:cs typeface="Palatino"/>
            </a:endParaRPr>
          </a:p>
          <a:p>
            <a:pPr algn="just"/>
            <a:r>
              <a:rPr lang="es-ES_tradnl">
                <a:latin typeface="Palatino"/>
                <a:cs typeface="Palatino"/>
              </a:rPr>
              <a:t>θεόρ. τύχα.	</a:t>
            </a:r>
            <a:endParaRPr lang="es-ES">
              <a:latin typeface="Palatino"/>
              <a:cs typeface="Palatino"/>
            </a:endParaRPr>
          </a:p>
          <a:p>
            <a:pPr algn="just"/>
            <a:r>
              <a:rPr lang="es-ES_tradnl">
                <a:latin typeface="Palatino"/>
                <a:cs typeface="Palatino"/>
              </a:rPr>
              <a:t>ὐπὸ ἐλλανοδικᾶν τῶν περὶ</a:t>
            </a:r>
            <a:endParaRPr lang="es-ES">
              <a:latin typeface="Palatino"/>
              <a:cs typeface="Palatino"/>
            </a:endParaRPr>
          </a:p>
          <a:p>
            <a:pPr algn="just"/>
            <a:r>
              <a:rPr lang="es-ES_tradnl">
                <a:latin typeface="Palatino"/>
                <a:cs typeface="Palatino"/>
              </a:rPr>
              <a:t>Αἰσχύλον, </a:t>
            </a:r>
            <a:r>
              <a:rPr lang="es-ES_tradnl">
                <a:solidFill>
                  <a:srgbClr val="FF0000"/>
                </a:solidFill>
                <a:latin typeface="Palatino"/>
                <a:cs typeface="Palatino"/>
              </a:rPr>
              <a:t>Θυίω</a:t>
            </a:r>
            <a:r>
              <a:rPr lang="es-ES_tradnl">
                <a:latin typeface="Palatino"/>
                <a:cs typeface="Palatino"/>
              </a:rPr>
              <a:t>.</a:t>
            </a:r>
            <a:r>
              <a:rPr lang="es-ES">
                <a:latin typeface="Palatino"/>
                <a:cs typeface="Palatino"/>
              </a:rPr>
              <a:t> </a:t>
            </a:r>
            <a:r>
              <a:rPr lang="es-ES_tradnl">
                <a:latin typeface="Palatino"/>
                <a:cs typeface="Palatino"/>
              </a:rPr>
              <a:t>(...)</a:t>
            </a:r>
            <a:endParaRPr lang="es-ES">
              <a:latin typeface="Palatino"/>
              <a:cs typeface="Palatino"/>
            </a:endParaRPr>
          </a:p>
          <a:p>
            <a:pPr algn="just"/>
            <a:r>
              <a:rPr lang="es-ES_tradnl">
                <a:latin typeface="Palatino"/>
                <a:cs typeface="Palatino"/>
              </a:rPr>
              <a:t>Dios. A la buena fortuna. Siendo helanodicas Esquilo y sus colegas. </a:t>
            </a:r>
            <a:r>
              <a:rPr lang="es-ES_tradnl">
                <a:solidFill>
                  <a:srgbClr val="FF0000"/>
                </a:solidFill>
                <a:latin typeface="Palatino"/>
                <a:cs typeface="Palatino"/>
              </a:rPr>
              <a:t>En el mes de Tío.</a:t>
            </a:r>
            <a:r>
              <a:rPr lang="es-ES_tradnl">
                <a:latin typeface="Palatino"/>
                <a:cs typeface="Palatino"/>
              </a:rPr>
              <a:t> (...)</a:t>
            </a:r>
            <a:endParaRPr lang="es-ES">
              <a:effectLst/>
              <a:latin typeface="Palatino"/>
              <a:cs typeface="Palatino"/>
            </a:endParaRPr>
          </a:p>
        </p:txBody>
      </p:sp>
      <p:pic>
        <p:nvPicPr>
          <p:cNvPr id="3" name="Imagen 2" descr="IMG_919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378030" y="529557"/>
            <a:ext cx="6829408" cy="5770291"/>
          </a:xfrm>
          <a:prstGeom prst="rect">
            <a:avLst/>
          </a:prstGeom>
        </p:spPr>
      </p:pic>
    </p:spTree>
    <p:extLst>
      <p:ext uri="{BB962C8B-B14F-4D97-AF65-F5344CB8AC3E}">
        <p14:creationId xmlns:p14="http://schemas.microsoft.com/office/powerpoint/2010/main" val="20674200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878" y="772256"/>
            <a:ext cx="8614508" cy="5016758"/>
          </a:xfrm>
          <a:prstGeom prst="rect">
            <a:avLst/>
          </a:prstGeom>
          <a:noFill/>
        </p:spPr>
        <p:txBody>
          <a:bodyPr wrap="square" rtlCol="0">
            <a:spAutoFit/>
          </a:bodyPr>
          <a:lstStyle/>
          <a:p>
            <a:pPr indent="725488" algn="just"/>
            <a:r>
              <a:rPr lang="es-ES_tradnl" sz="2000">
                <a:latin typeface="Palatino"/>
                <a:cs typeface="Palatino"/>
              </a:rPr>
              <a:t>Plut. </a:t>
            </a:r>
            <a:r>
              <a:rPr lang="es-ES_tradnl" sz="2000" i="1">
                <a:latin typeface="Palatino"/>
                <a:cs typeface="Palatino"/>
              </a:rPr>
              <a:t>Is</a:t>
            </a:r>
            <a:r>
              <a:rPr lang="es-ES_tradnl" sz="2000">
                <a:latin typeface="Palatino"/>
                <a:cs typeface="Palatino"/>
              </a:rPr>
              <a:t>. </a:t>
            </a:r>
            <a:r>
              <a:rPr lang="es-ES_tradnl" sz="2000" i="1">
                <a:latin typeface="Palatino"/>
                <a:cs typeface="Palatino"/>
              </a:rPr>
              <a:t>et Os.</a:t>
            </a:r>
            <a:r>
              <a:rPr lang="es-ES_tradnl" sz="2000">
                <a:latin typeface="Palatino"/>
                <a:cs typeface="Palatino"/>
              </a:rPr>
              <a:t> 364 E-F </a:t>
            </a:r>
            <a:r>
              <a:rPr lang="es-ES_tradnl" sz="2000">
                <a:solidFill>
                  <a:srgbClr val="000000"/>
                </a:solidFill>
                <a:latin typeface="Palatino"/>
                <a:cs typeface="Palatino"/>
              </a:rPr>
              <a:t>αἱ δ</a:t>
            </a:r>
            <a:r>
              <a:rPr lang="en-US" sz="2000">
                <a:solidFill>
                  <a:srgbClr val="000000"/>
                </a:solidFill>
                <a:latin typeface="Palatino"/>
                <a:cs typeface="Palatino"/>
              </a:rPr>
              <a:t>᾽ </a:t>
            </a:r>
            <a:r>
              <a:rPr lang="es-ES_tradnl" sz="2000">
                <a:solidFill>
                  <a:srgbClr val="000000"/>
                </a:solidFill>
                <a:latin typeface="Palatino"/>
                <a:cs typeface="Palatino"/>
              </a:rPr>
              <a:t>Ἠλείων γυναῖκες καὶ</a:t>
            </a:r>
            <a:r>
              <a:rPr lang="es-ES_tradnl" sz="2000">
                <a:solidFill>
                  <a:srgbClr val="FF0000"/>
                </a:solidFill>
                <a:latin typeface="Palatino"/>
                <a:cs typeface="Palatino"/>
              </a:rPr>
              <a:t> παρακαλοῦσιν </a:t>
            </a:r>
            <a:r>
              <a:rPr lang="es-ES_tradnl" sz="2000">
                <a:solidFill>
                  <a:srgbClr val="000000"/>
                </a:solidFill>
                <a:latin typeface="Palatino"/>
                <a:cs typeface="Palatino"/>
              </a:rPr>
              <a:t>εὐχόμεναι ‘ποδὶ βοείῳ τὸν θεὸν ἐλθεῖν’ πρὸς αὐτάς. </a:t>
            </a:r>
            <a:r>
              <a:rPr lang="es-ES_tradnl" sz="2000">
                <a:latin typeface="Palatino"/>
                <a:cs typeface="Palatino"/>
              </a:rPr>
              <a:t>Ἀργείοις δὲ βουγενὴς Διόνυσος ἐπίκλην ἐστίν·</a:t>
            </a:r>
            <a:r>
              <a:rPr lang="es-ES_tradnl" sz="2000">
                <a:solidFill>
                  <a:srgbClr val="FF0000"/>
                </a:solidFill>
                <a:latin typeface="Palatino"/>
                <a:cs typeface="Palatino"/>
              </a:rPr>
              <a:t> ἀνακαλοῦνται </a:t>
            </a:r>
            <a:r>
              <a:rPr lang="es-ES_tradnl" sz="2000">
                <a:solidFill>
                  <a:srgbClr val="000000"/>
                </a:solidFill>
                <a:latin typeface="Palatino"/>
                <a:cs typeface="Palatino"/>
              </a:rPr>
              <a:t>δ᾽ αὐτὸν ὑπὸ σαλπίγγων ἐξ ὕδατος ἐμβάλλοντες εἰς τὴν ἄβυσσον ἄρνα τῷ Πυλαόχῳ</a:t>
            </a:r>
            <a:r>
              <a:rPr lang="es-ES_tradnl" sz="2000">
                <a:latin typeface="Palatino"/>
                <a:cs typeface="Palatino"/>
              </a:rPr>
              <a:t>· (...) καὶ Δελφοὶ τὰ τοῦ Διονύσου λείψανα παρ</a:t>
            </a:r>
            <a:r>
              <a:rPr lang="en-US" sz="2000">
                <a:latin typeface="Palatino"/>
                <a:cs typeface="Palatino"/>
              </a:rPr>
              <a:t>᾽</a:t>
            </a:r>
            <a:r>
              <a:rPr lang="es-ES_tradnl" sz="2000">
                <a:latin typeface="Palatino"/>
                <a:cs typeface="Palatino"/>
              </a:rPr>
              <a:t> αὐτοῖς παρὰ τὸ χρηστήριον ἀποκεῖσθαι νομίζουσι, καὶ θύουσινοἱ ὅσιοι θυσίαν ἀπόρρητον ἐν τῷ ἱερῷ τοῦ Ἀπόλλωνος</a:t>
            </a:r>
            <a:r>
              <a:rPr lang="es-ES_tradnl" sz="2000">
                <a:solidFill>
                  <a:srgbClr val="000000"/>
                </a:solidFill>
                <a:latin typeface="Palatino"/>
                <a:cs typeface="Palatino"/>
              </a:rPr>
              <a:t>, ὅταν αἱ Θυιάδες</a:t>
            </a:r>
            <a:r>
              <a:rPr lang="es-ES_tradnl" sz="2000">
                <a:solidFill>
                  <a:srgbClr val="FF0000"/>
                </a:solidFill>
                <a:latin typeface="Palatino"/>
                <a:cs typeface="Palatino"/>
              </a:rPr>
              <a:t> ἐγείρωσι </a:t>
            </a:r>
            <a:r>
              <a:rPr lang="es-ES_tradnl" sz="2000">
                <a:solidFill>
                  <a:srgbClr val="000000"/>
                </a:solidFill>
                <a:latin typeface="Palatino"/>
                <a:cs typeface="Palatino"/>
              </a:rPr>
              <a:t>τὸν Λικνίτην.</a:t>
            </a:r>
            <a:endParaRPr lang="es-ES" sz="2000">
              <a:solidFill>
                <a:srgbClr val="000000"/>
              </a:solidFill>
              <a:latin typeface="Palatino"/>
              <a:cs typeface="Palatino"/>
            </a:endParaRPr>
          </a:p>
          <a:p>
            <a:pPr indent="725488" algn="just"/>
            <a:r>
              <a:rPr lang="es-ES_tradnl" sz="2000">
                <a:solidFill>
                  <a:srgbClr val="000000"/>
                </a:solidFill>
                <a:latin typeface="Palatino"/>
                <a:cs typeface="Palatino"/>
              </a:rPr>
              <a:t>E le donne di Elide</a:t>
            </a:r>
            <a:r>
              <a:rPr lang="es-ES_tradnl" sz="2000">
                <a:solidFill>
                  <a:srgbClr val="FF0000"/>
                </a:solidFill>
                <a:latin typeface="Palatino"/>
                <a:cs typeface="Palatino"/>
              </a:rPr>
              <a:t> invocano </a:t>
            </a:r>
            <a:r>
              <a:rPr lang="es-ES_tradnl" sz="2000">
                <a:solidFill>
                  <a:srgbClr val="000000"/>
                </a:solidFill>
                <a:latin typeface="Palatino"/>
                <a:cs typeface="Palatino"/>
              </a:rPr>
              <a:t>altresì il dio supplicando che ’venga a loro  con piede bovino' .</a:t>
            </a:r>
            <a:r>
              <a:rPr lang="es-ES_tradnl" sz="2000">
                <a:solidFill>
                  <a:srgbClr val="FF0000"/>
                </a:solidFill>
                <a:latin typeface="Palatino"/>
                <a:cs typeface="Palatino"/>
              </a:rPr>
              <a:t> </a:t>
            </a:r>
            <a:r>
              <a:rPr lang="es-ES_tradnl" sz="2000">
                <a:solidFill>
                  <a:srgbClr val="000000"/>
                </a:solidFill>
                <a:latin typeface="Palatino"/>
                <a:cs typeface="Palatino"/>
              </a:rPr>
              <a:t>Tra glo Argivi, poi, Dioniso ha l’epiteto ’figlio del bue'. Essi lo</a:t>
            </a:r>
            <a:r>
              <a:rPr lang="es-ES_tradnl" sz="2000">
                <a:solidFill>
                  <a:srgbClr val="FF0000"/>
                </a:solidFill>
                <a:latin typeface="Palatino"/>
                <a:cs typeface="Palatino"/>
              </a:rPr>
              <a:t> evocano</a:t>
            </a:r>
            <a:r>
              <a:rPr lang="es-ES_tradnl" sz="2000">
                <a:solidFill>
                  <a:srgbClr val="000000"/>
                </a:solidFill>
                <a:latin typeface="Palatino"/>
                <a:cs typeface="Palatino"/>
              </a:rPr>
              <a:t> a suon di trombe dall’ acqua, mentre scagliano nell’abisso un agnello, in offerta al ‘Custode delle porte” </a:t>
            </a:r>
            <a:r>
              <a:rPr lang="es-ES_tradnl" sz="2000">
                <a:latin typeface="Palatino"/>
                <a:cs typeface="Palatino"/>
              </a:rPr>
              <a:t>(...) </a:t>
            </a:r>
            <a:r>
              <a:rPr lang="nb-NO" sz="2000">
                <a:solidFill>
                  <a:srgbClr val="000000"/>
                </a:solidFill>
                <a:latin typeface="Palatino"/>
                <a:cs typeface="Palatino"/>
              </a:rPr>
              <a:t>I Delfi credono che le reliquie di Dioniso siano serbate da loro presso il loro oracolo; e i ’santi’ offrono un sacrificio segreto nel tempio di Apollo, mentre le Tiadi</a:t>
            </a:r>
            <a:r>
              <a:rPr lang="nb-NO" sz="2000">
                <a:solidFill>
                  <a:srgbClr val="FF0000"/>
                </a:solidFill>
                <a:latin typeface="Palatino"/>
                <a:cs typeface="Palatino"/>
              </a:rPr>
              <a:t> svegliano</a:t>
            </a:r>
            <a:r>
              <a:rPr lang="nb-NO" sz="2000">
                <a:solidFill>
                  <a:srgbClr val="000000"/>
                </a:solidFill>
                <a:latin typeface="Palatino"/>
                <a:cs typeface="Palatino"/>
              </a:rPr>
              <a:t> il dio della mistica cesta (trad. V. Cilento, ed. M. D’Auria)</a:t>
            </a:r>
            <a:endParaRPr lang="es-ES" sz="2000">
              <a:solidFill>
                <a:srgbClr val="FF0000"/>
              </a:solidFill>
              <a:effectLst/>
              <a:latin typeface="Times"/>
              <a:cs typeface="Times"/>
            </a:endParaRPr>
          </a:p>
        </p:txBody>
      </p:sp>
      <p:sp>
        <p:nvSpPr>
          <p:cNvPr id="3" name="CuadroTexto 2"/>
          <p:cNvSpPr txBox="1"/>
          <p:nvPr/>
        </p:nvSpPr>
        <p:spPr>
          <a:xfrm>
            <a:off x="1810560" y="225107"/>
            <a:ext cx="2357687" cy="523220"/>
          </a:xfrm>
          <a:prstGeom prst="rect">
            <a:avLst/>
          </a:prstGeom>
          <a:noFill/>
        </p:spPr>
        <p:txBody>
          <a:bodyPr wrap="none" rtlCol="0">
            <a:spAutoFit/>
          </a:bodyPr>
          <a:lstStyle/>
          <a:p>
            <a:r>
              <a:rPr lang="es-ES" sz="2800">
                <a:latin typeface="Palatino"/>
                <a:cs typeface="Palatino"/>
              </a:rPr>
              <a:t>Evocare il dio</a:t>
            </a:r>
          </a:p>
        </p:txBody>
      </p:sp>
    </p:spTree>
    <p:extLst>
      <p:ext uri="{BB962C8B-B14F-4D97-AF65-F5344CB8AC3E}">
        <p14:creationId xmlns:p14="http://schemas.microsoft.com/office/powerpoint/2010/main" val="315178543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Imagen 1" descr="775ad2_40313605a168438c996e05f1765737e2~mv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8025" y="1008692"/>
            <a:ext cx="3540048" cy="572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Imagen 2" descr="775ad2_d855fd9cb11e45aab2f86a5506327f1c~mv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91721" y="846385"/>
            <a:ext cx="3918502" cy="589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513442" y="164108"/>
            <a:ext cx="6603115" cy="646331"/>
          </a:xfrm>
          <a:prstGeom prst="rect">
            <a:avLst/>
          </a:prstGeom>
          <a:noFill/>
        </p:spPr>
        <p:txBody>
          <a:bodyPr wrap="none" rtlCol="0">
            <a:spAutoFit/>
          </a:bodyPr>
          <a:lstStyle/>
          <a:p>
            <a:r>
              <a:rPr lang="es-ES" sz="3600">
                <a:latin typeface="Palatino"/>
                <a:cs typeface="Palatino"/>
              </a:rPr>
              <a:t>GRAZIE PER L’ATTENZIONE!</a:t>
            </a:r>
          </a:p>
        </p:txBody>
      </p:sp>
    </p:spTree>
    <p:extLst>
      <p:ext uri="{BB962C8B-B14F-4D97-AF65-F5344CB8AC3E}">
        <p14:creationId xmlns:p14="http://schemas.microsoft.com/office/powerpoint/2010/main" val="23688133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7561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943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3707" y="0"/>
            <a:ext cx="8840293" cy="5150592"/>
          </a:xfrm>
          <a:prstGeom prst="rect">
            <a:avLst/>
          </a:prstGeom>
        </p:spPr>
      </p:pic>
      <p:sp>
        <p:nvSpPr>
          <p:cNvPr id="4" name="CuadroTexto 3"/>
          <p:cNvSpPr txBox="1"/>
          <p:nvPr/>
        </p:nvSpPr>
        <p:spPr>
          <a:xfrm>
            <a:off x="303707" y="1350653"/>
            <a:ext cx="3216535" cy="1198790"/>
          </a:xfrm>
          <a:prstGeom prst="rect">
            <a:avLst/>
          </a:prstGeom>
          <a:noFill/>
        </p:spPr>
        <p:txBody>
          <a:bodyPr wrap="square" rtlCol="0">
            <a:spAutoFit/>
          </a:bodyPr>
          <a:lstStyle/>
          <a:p>
            <a:pPr algn="ctr">
              <a:lnSpc>
                <a:spcPct val="130000"/>
              </a:lnSpc>
            </a:pPr>
            <a:r>
              <a:rPr lang="es-ES_tradnl" sz="2000">
                <a:latin typeface="Palatino Linotype"/>
              </a:rPr>
              <a:t>Dioniso tra due Tiadi</a:t>
            </a:r>
          </a:p>
          <a:p>
            <a:pPr algn="ctr">
              <a:lnSpc>
                <a:spcPct val="130000"/>
              </a:lnSpc>
            </a:pPr>
            <a:r>
              <a:rPr lang="es-ES_tradnl">
                <a:latin typeface="Palatino Linotype"/>
              </a:rPr>
              <a:t>Frontone oeste del tempio di Apolo a Delfi (s. IV a. C.)</a:t>
            </a:r>
            <a:r>
              <a:rPr lang="es-ES">
                <a:effectLst/>
                <a:latin typeface="Palatino Linotype"/>
              </a:rPr>
              <a:t> </a:t>
            </a:r>
            <a:endParaRPr lang="es-ES">
              <a:latin typeface="Palatino Linotype"/>
            </a:endParaRPr>
          </a:p>
        </p:txBody>
      </p:sp>
      <p:sp>
        <p:nvSpPr>
          <p:cNvPr id="5" name="CuadroTexto 4"/>
          <p:cNvSpPr txBox="1"/>
          <p:nvPr/>
        </p:nvSpPr>
        <p:spPr>
          <a:xfrm>
            <a:off x="108093" y="5149920"/>
            <a:ext cx="8807507" cy="1477328"/>
          </a:xfrm>
          <a:prstGeom prst="rect">
            <a:avLst/>
          </a:prstGeom>
          <a:noFill/>
        </p:spPr>
        <p:txBody>
          <a:bodyPr wrap="square" rtlCol="0">
            <a:spAutoFit/>
          </a:bodyPr>
          <a:lstStyle/>
          <a:p>
            <a:pPr indent="531813" algn="just"/>
            <a:r>
              <a:rPr lang="es-ES">
                <a:latin typeface="Palatino Linotype"/>
                <a:cs typeface="Palatino Linotype"/>
              </a:rPr>
              <a:t>Paus., 10, 19, 4 </a:t>
            </a:r>
            <a:r>
              <a:rPr lang="el-GR">
                <a:latin typeface="Palatino Linotype"/>
                <a:cs typeface="Palatino Linotype"/>
              </a:rPr>
              <a:t>τὰ δὲ ἐν τοῖς ἀετοῖς, ἔστιν Ἄρτεμις καὶ Λητὼ καὶ Ἀπόλλων καὶ Μοῦσαι δύσις τε Ἡλίου καὶ Διόνυσός τε καὶ αἱ γυναῖκες αἱ Θυιάδες</a:t>
            </a:r>
            <a:r>
              <a:rPr lang="es-ES_tradnl">
                <a:latin typeface="Palatino Linotype"/>
                <a:cs typeface="Palatino Linotype"/>
              </a:rPr>
              <a:t>.</a:t>
            </a:r>
          </a:p>
          <a:p>
            <a:pPr indent="531813" algn="just"/>
            <a:r>
              <a:rPr lang="el-GR">
                <a:latin typeface="Palatino Linotype"/>
                <a:cs typeface="Palatino Linotype"/>
              </a:rPr>
              <a:t> </a:t>
            </a:r>
            <a:r>
              <a:rPr lang="es-ES">
                <a:latin typeface="Palatino Linotype"/>
                <a:cs typeface="Palatino Linotype"/>
              </a:rPr>
              <a:t>Quanto alle figure nei frontoni, è rappresentata Artemide con Latona, Apollo e le Muse, e il tramonto del Sole, </a:t>
            </a:r>
            <a:r>
              <a:rPr lang="es-ES">
                <a:solidFill>
                  <a:srgbClr val="FF0000"/>
                </a:solidFill>
                <a:latin typeface="Palatino Linotype"/>
                <a:cs typeface="Palatino Linotype"/>
              </a:rPr>
              <a:t>e Dioniso con le donne Tiadi</a:t>
            </a:r>
            <a:r>
              <a:rPr lang="es-ES">
                <a:latin typeface="Palatino Linotype"/>
                <a:cs typeface="Palatino Linotype"/>
              </a:rPr>
              <a:t> (trad. Bultrighini, ed. Lorenzo Valla).</a:t>
            </a:r>
            <a:endParaRPr lang="es-ES">
              <a:solidFill>
                <a:srgbClr val="FF0000"/>
              </a:solidFill>
              <a:latin typeface="Palatino Linotype"/>
              <a:cs typeface="Palatino Linotype"/>
            </a:endParaRPr>
          </a:p>
        </p:txBody>
      </p:sp>
    </p:spTree>
    <p:extLst>
      <p:ext uri="{BB962C8B-B14F-4D97-AF65-F5344CB8AC3E}">
        <p14:creationId xmlns:p14="http://schemas.microsoft.com/office/powerpoint/2010/main" val="246829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g-1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212" y="-199305"/>
            <a:ext cx="7849340" cy="7057305"/>
          </a:xfrm>
          <a:prstGeom prst="rect">
            <a:avLst/>
          </a:prstGeom>
        </p:spPr>
      </p:pic>
      <p:sp>
        <p:nvSpPr>
          <p:cNvPr id="7" name="CuadroTexto 6"/>
          <p:cNvSpPr txBox="1"/>
          <p:nvPr/>
        </p:nvSpPr>
        <p:spPr>
          <a:xfrm>
            <a:off x="4972283" y="5768757"/>
            <a:ext cx="1688954" cy="634969"/>
          </a:xfrm>
          <a:prstGeom prst="rect">
            <a:avLst/>
          </a:prstGeom>
          <a:noFill/>
        </p:spPr>
        <p:txBody>
          <a:bodyPr wrap="square" rtlCol="0">
            <a:spAutoFit/>
          </a:bodyPr>
          <a:lstStyle/>
          <a:p>
            <a:endParaRPr lang="es-ES"/>
          </a:p>
        </p:txBody>
      </p:sp>
      <p:sp>
        <p:nvSpPr>
          <p:cNvPr id="8" name="Rectángulo 7"/>
          <p:cNvSpPr/>
          <p:nvPr/>
        </p:nvSpPr>
        <p:spPr>
          <a:xfrm>
            <a:off x="4373882" y="6264062"/>
            <a:ext cx="4381578" cy="369332"/>
          </a:xfrm>
          <a:prstGeom prst="rect">
            <a:avLst/>
          </a:prstGeom>
        </p:spPr>
        <p:txBody>
          <a:bodyPr wrap="none">
            <a:spAutoFit/>
          </a:bodyPr>
          <a:lstStyle/>
          <a:p>
            <a:r>
              <a:rPr lang="es-ES_tradnl">
                <a:latin typeface="Palatino"/>
                <a:cs typeface="Palatino"/>
              </a:rPr>
              <a:t>Cariatide del Tesoro dei Sifni, ca. 520 a.C.</a:t>
            </a:r>
            <a:r>
              <a:rPr lang="es-ES">
                <a:effectLst/>
                <a:latin typeface="Palatino"/>
                <a:cs typeface="Palatino"/>
              </a:rPr>
              <a:t> </a:t>
            </a:r>
            <a:endParaRPr lang="es-ES">
              <a:latin typeface="Palatino"/>
              <a:cs typeface="Palatino"/>
            </a:endParaRPr>
          </a:p>
        </p:txBody>
      </p:sp>
    </p:spTree>
    <p:extLst>
      <p:ext uri="{BB962C8B-B14F-4D97-AF65-F5344CB8AC3E}">
        <p14:creationId xmlns:p14="http://schemas.microsoft.com/office/powerpoint/2010/main" val="15117695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68628" y="805066"/>
            <a:ext cx="4337581" cy="5678478"/>
          </a:xfrm>
          <a:prstGeom prst="rect">
            <a:avLst/>
          </a:prstGeom>
        </p:spPr>
        <p:txBody>
          <a:bodyPr wrap="square">
            <a:spAutoFit/>
          </a:bodyPr>
          <a:lstStyle/>
          <a:p>
            <a:pPr indent="363538" algn="just">
              <a:lnSpc>
                <a:spcPct val="130000"/>
              </a:lnSpc>
            </a:pPr>
            <a:r>
              <a:rPr lang="nb-NO" sz="2000">
                <a:solidFill>
                  <a:srgbClr val="000000"/>
                </a:solidFill>
                <a:latin typeface="Palatino"/>
                <a:cs typeface="Palatino"/>
              </a:rPr>
              <a:t>Plu.,</a:t>
            </a:r>
            <a:r>
              <a:rPr lang="nb-NO" sz="2000" i="1">
                <a:solidFill>
                  <a:srgbClr val="000000"/>
                </a:solidFill>
                <a:latin typeface="Palatino"/>
                <a:cs typeface="Palatino"/>
              </a:rPr>
              <a:t> Is. et Os.</a:t>
            </a:r>
            <a:r>
              <a:rPr lang="nb-NO" sz="2000">
                <a:solidFill>
                  <a:srgbClr val="000000"/>
                </a:solidFill>
                <a:latin typeface="Palatino"/>
                <a:cs typeface="Palatino"/>
              </a:rPr>
              <a:t> 365 A </a:t>
            </a:r>
            <a:r>
              <a:rPr lang="el-GR" sz="2000">
                <a:solidFill>
                  <a:srgbClr val="000000"/>
                </a:solidFill>
                <a:latin typeface="Palatino"/>
                <a:cs typeface="Palatino"/>
              </a:rPr>
              <a:t>καὶ Δελφοὶ τὰ τοῦ Διονύσου λείψανα παρ' αὐτοῖς παρὰ τὸ χρηστήριον ἀποκεῖσθαι νομίζουσι, καὶ θύουσιν οἱ ὅσιοι θυσίαν ἀπόρρητον ἐν τῷ ἱερῷ τοῦ Ἀπόλλωνος, ὅταν αἱ Θυιάδες ἐγείρωσι τὸν Λικνίτην. </a:t>
            </a:r>
            <a:endParaRPr lang="nb-NO" sz="2000">
              <a:solidFill>
                <a:srgbClr val="000000"/>
              </a:solidFill>
              <a:latin typeface="Palatino"/>
              <a:cs typeface="Palatino"/>
            </a:endParaRPr>
          </a:p>
          <a:p>
            <a:pPr indent="363538" algn="just">
              <a:lnSpc>
                <a:spcPct val="130000"/>
              </a:lnSpc>
            </a:pPr>
            <a:r>
              <a:rPr lang="nb-NO" sz="2000">
                <a:solidFill>
                  <a:srgbClr val="000000"/>
                </a:solidFill>
                <a:latin typeface="Palatino"/>
                <a:cs typeface="Palatino"/>
              </a:rPr>
              <a:t>I Delfi credono che le reliquie di Dioniso siano serbate da loro presso il loro oracolo; e i ’santi’ offrono un sacrificio segreto nel tempio di Apollo, </a:t>
            </a:r>
            <a:r>
              <a:rPr lang="nb-NO" sz="2000">
                <a:solidFill>
                  <a:srgbClr val="FF0000"/>
                </a:solidFill>
                <a:latin typeface="Palatino"/>
                <a:cs typeface="Palatino"/>
              </a:rPr>
              <a:t>mentre le Tiadi svegliano il dio della mistica cesta </a:t>
            </a:r>
            <a:r>
              <a:rPr lang="nb-NO" sz="2000">
                <a:solidFill>
                  <a:srgbClr val="000000"/>
                </a:solidFill>
                <a:latin typeface="Palatino"/>
                <a:cs typeface="Palatino"/>
              </a:rPr>
              <a:t>(trad. V. Cilento, M. D’Auria ed.)  </a:t>
            </a:r>
            <a:endParaRPr lang="es-ES_tradnl" sz="2000">
              <a:solidFill>
                <a:srgbClr val="000000"/>
              </a:solidFill>
              <a:latin typeface="Palatino"/>
              <a:cs typeface="Palatino"/>
            </a:endParaRPr>
          </a:p>
        </p:txBody>
      </p:sp>
      <p:sp>
        <p:nvSpPr>
          <p:cNvPr id="5" name="Rectángulo 4"/>
          <p:cNvSpPr/>
          <p:nvPr/>
        </p:nvSpPr>
        <p:spPr>
          <a:xfrm>
            <a:off x="863204" y="122516"/>
            <a:ext cx="6288901" cy="523220"/>
          </a:xfrm>
          <a:prstGeom prst="rect">
            <a:avLst/>
          </a:prstGeom>
        </p:spPr>
        <p:txBody>
          <a:bodyPr wrap="none">
            <a:spAutoFit/>
          </a:bodyPr>
          <a:lstStyle/>
          <a:p>
            <a:pPr algn="ctr"/>
            <a:r>
              <a:rPr lang="es-ES" sz="2800">
                <a:latin typeface="Palatino" charset="0"/>
                <a:cs typeface="Palatino" charset="0"/>
              </a:rPr>
              <a:t>Le Tiadi resvegliano Dioniso Licnites</a:t>
            </a:r>
          </a:p>
        </p:txBody>
      </p:sp>
      <p:pic>
        <p:nvPicPr>
          <p:cNvPr id="7" name="Imagen 6" descr="IMG_964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16477" y="1543250"/>
            <a:ext cx="5424236" cy="4148072"/>
          </a:xfrm>
          <a:prstGeom prst="rect">
            <a:avLst/>
          </a:prstGeom>
        </p:spPr>
      </p:pic>
    </p:spTree>
    <p:extLst>
      <p:ext uri="{BB962C8B-B14F-4D97-AF65-F5344CB8AC3E}">
        <p14:creationId xmlns:p14="http://schemas.microsoft.com/office/powerpoint/2010/main" val="1923926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89717" y="1201381"/>
            <a:ext cx="7622613" cy="5278369"/>
          </a:xfrm>
          <a:prstGeom prst="rect">
            <a:avLst/>
          </a:prstGeom>
          <a:noFill/>
        </p:spPr>
        <p:txBody>
          <a:bodyPr wrap="square" rtlCol="0">
            <a:spAutoFit/>
          </a:bodyPr>
          <a:lstStyle/>
          <a:p>
            <a:pPr indent="365125" algn="just">
              <a:lnSpc>
                <a:spcPct val="130000"/>
              </a:lnSpc>
              <a:spcAft>
                <a:spcPts val="0"/>
              </a:spcAft>
            </a:pPr>
            <a:r>
              <a:rPr lang="es-ES_tradnl" sz="2000">
                <a:effectLst/>
                <a:latin typeface="Palatino"/>
                <a:ea typeface="Cambria"/>
                <a:cs typeface="Palatino"/>
              </a:rPr>
              <a:t>Paus. 10, 6, 4 οἱ δὲ Καστάλιόν τε ἄνδρα αὐτόχθονα καὶ </a:t>
            </a:r>
            <a:r>
              <a:rPr lang="es-ES_tradnl" sz="2000">
                <a:solidFill>
                  <a:srgbClr val="FF0000"/>
                </a:solidFill>
                <a:effectLst/>
                <a:latin typeface="Palatino"/>
                <a:ea typeface="Cambria"/>
                <a:cs typeface="Palatino"/>
              </a:rPr>
              <a:t>θυγατέρα</a:t>
            </a:r>
            <a:r>
              <a:rPr lang="es-ES_tradnl" sz="2000">
                <a:effectLst/>
                <a:latin typeface="Palatino"/>
                <a:ea typeface="Cambria"/>
                <a:cs typeface="Palatino"/>
              </a:rPr>
              <a:t> ἐθέλουσιν αὐτῷ γενέσθαι </a:t>
            </a:r>
            <a:r>
              <a:rPr lang="es-ES_tradnl" sz="2000">
                <a:solidFill>
                  <a:srgbClr val="FF0000"/>
                </a:solidFill>
                <a:effectLst/>
                <a:latin typeface="Palatino"/>
                <a:ea typeface="Cambria"/>
                <a:cs typeface="Palatino"/>
              </a:rPr>
              <a:t>Θυίαν</a:t>
            </a:r>
            <a:r>
              <a:rPr lang="es-ES_tradnl" sz="2000">
                <a:effectLst/>
                <a:latin typeface="Palatino"/>
                <a:ea typeface="Cambria"/>
                <a:cs typeface="Palatino"/>
              </a:rPr>
              <a:t>, καὶ </a:t>
            </a:r>
            <a:r>
              <a:rPr lang="es-ES_tradnl" sz="2000">
                <a:solidFill>
                  <a:srgbClr val="FF0000"/>
                </a:solidFill>
                <a:effectLst/>
                <a:latin typeface="Palatino"/>
                <a:ea typeface="Cambria"/>
                <a:cs typeface="Palatino"/>
              </a:rPr>
              <a:t>ἱερᾶσθαί τε τὴν Θυίαν Διονύσῳ πρῶτον</a:t>
            </a:r>
            <a:r>
              <a:rPr lang="es-ES_tradnl" sz="2000">
                <a:effectLst/>
                <a:latin typeface="Palatino"/>
                <a:ea typeface="Cambria"/>
                <a:cs typeface="Palatino"/>
              </a:rPr>
              <a:t> καὶ ὄργια ἀγαγεῖν τῷ θεῷ· </a:t>
            </a:r>
            <a:r>
              <a:rPr lang="es-ES_tradnl" sz="2000">
                <a:solidFill>
                  <a:srgbClr val="FF0000"/>
                </a:solidFill>
                <a:effectLst/>
                <a:latin typeface="Palatino"/>
                <a:ea typeface="Cambria"/>
                <a:cs typeface="Palatino"/>
              </a:rPr>
              <a:t>ἀπὸ ταύτης δὲ καὶ ὕστερον ὅσαι τῷ Διονύσῳ μαίνονται Θυιάδας καλεῖσθαι σφᾶς ὑπὸ ἀνθρώπων</a:t>
            </a:r>
            <a:r>
              <a:rPr lang="es-ES_tradnl" sz="2000">
                <a:effectLst/>
                <a:latin typeface="Palatino"/>
                <a:ea typeface="Cambria"/>
                <a:cs typeface="Palatino"/>
              </a:rPr>
              <a:t>· Ἀπόλλωνος δ' οὖν παῖδα καὶ Θυίας νομίζουσιν εἶναι Δελφόν.</a:t>
            </a:r>
          </a:p>
          <a:p>
            <a:pPr indent="365125" algn="just">
              <a:lnSpc>
                <a:spcPct val="130000"/>
              </a:lnSpc>
            </a:pPr>
            <a:r>
              <a:rPr lang="es-ES_tradnl" sz="2000">
                <a:latin typeface="Palatino"/>
                <a:ea typeface="Cambria"/>
                <a:cs typeface="Palatino"/>
              </a:rPr>
              <a:t>Alcuni vogliono che ci sia stato un Castalio nativo del luogo, e che abbia avuto </a:t>
            </a:r>
            <a:r>
              <a:rPr lang="es-ES_tradnl" sz="2000">
                <a:solidFill>
                  <a:srgbClr val="FF0000"/>
                </a:solidFill>
                <a:latin typeface="Palatino"/>
                <a:ea typeface="Cambria"/>
                <a:cs typeface="Palatino"/>
              </a:rPr>
              <a:t>una figlia di nome Tia</a:t>
            </a:r>
            <a:r>
              <a:rPr lang="es-ES_tradnl" sz="2000">
                <a:latin typeface="Palatino"/>
                <a:ea typeface="Cambria"/>
                <a:cs typeface="Palatino"/>
              </a:rPr>
              <a:t>, e che questa</a:t>
            </a:r>
            <a:r>
              <a:rPr lang="es-ES_tradnl" sz="2000">
                <a:solidFill>
                  <a:srgbClr val="FF0000"/>
                </a:solidFill>
                <a:latin typeface="Palatino"/>
                <a:ea typeface="Cambria"/>
                <a:cs typeface="Palatino"/>
              </a:rPr>
              <a:t> Tia sia stata prima sacerdotessa di Dioniso</a:t>
            </a:r>
            <a:r>
              <a:rPr lang="es-ES_tradnl" sz="2000">
                <a:latin typeface="Palatino"/>
                <a:ea typeface="Cambria"/>
                <a:cs typeface="Palatino"/>
              </a:rPr>
              <a:t> e celebrò orge in onore del dio: </a:t>
            </a:r>
            <a:r>
              <a:rPr lang="es-ES_tradnl" sz="2000">
                <a:solidFill>
                  <a:srgbClr val="FF0000"/>
                </a:solidFill>
                <a:latin typeface="Palatino"/>
                <a:ea typeface="Cambria"/>
                <a:cs typeface="Palatino"/>
              </a:rPr>
              <a:t>da lei deriverebbe che si chiamino comunemente anche in seguito Tiadi quante folleggiano in onore di Dioniso</a:t>
            </a:r>
            <a:r>
              <a:rPr lang="es-ES_tradnl" sz="2000">
                <a:latin typeface="Palatino"/>
                <a:ea typeface="Cambria"/>
                <a:cs typeface="Palatino"/>
              </a:rPr>
              <a:t>; e Delfo lo considerano figlio di Apollo e di Tia (</a:t>
            </a:r>
            <a:r>
              <a:rPr lang="es-ES" sz="2000">
                <a:latin typeface="Palatino Linotype"/>
                <a:cs typeface="Palatino Linotype"/>
              </a:rPr>
              <a:t>trad. Bultrighini, ed. Lorenzo Valla).</a:t>
            </a:r>
            <a:endParaRPr lang="es-ES" sz="2000">
              <a:solidFill>
                <a:srgbClr val="FF0000"/>
              </a:solidFill>
              <a:latin typeface="Palatino Linotype"/>
              <a:cs typeface="Palatino Linotype"/>
            </a:endParaRPr>
          </a:p>
        </p:txBody>
      </p:sp>
      <p:sp>
        <p:nvSpPr>
          <p:cNvPr id="3" name="CuadroTexto 2"/>
          <p:cNvSpPr txBox="1"/>
          <p:nvPr/>
        </p:nvSpPr>
        <p:spPr>
          <a:xfrm>
            <a:off x="1189024" y="513379"/>
            <a:ext cx="3724898" cy="523220"/>
          </a:xfrm>
          <a:prstGeom prst="rect">
            <a:avLst/>
          </a:prstGeom>
          <a:noFill/>
        </p:spPr>
        <p:txBody>
          <a:bodyPr wrap="none" rtlCol="0">
            <a:spAutoFit/>
          </a:bodyPr>
          <a:lstStyle/>
          <a:p>
            <a:r>
              <a:rPr lang="es-ES" sz="2800" b="1">
                <a:latin typeface="Palatino"/>
                <a:cs typeface="Palatino"/>
              </a:rPr>
              <a:t>1. Racconti mitologici</a:t>
            </a:r>
          </a:p>
        </p:txBody>
      </p:sp>
    </p:spTree>
    <p:extLst>
      <p:ext uri="{BB962C8B-B14F-4D97-AF65-F5344CB8AC3E}">
        <p14:creationId xmlns:p14="http://schemas.microsoft.com/office/powerpoint/2010/main" val="2349261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3977" y="657314"/>
            <a:ext cx="8066447" cy="2477601"/>
          </a:xfrm>
          <a:prstGeom prst="rect">
            <a:avLst/>
          </a:prstGeom>
          <a:noFill/>
        </p:spPr>
        <p:txBody>
          <a:bodyPr wrap="square" rtlCol="0">
            <a:spAutoFit/>
          </a:bodyPr>
          <a:lstStyle/>
          <a:p>
            <a:pPr marL="342900" indent="-342900" algn="just">
              <a:lnSpc>
                <a:spcPct val="130000"/>
              </a:lnSpc>
              <a:spcAft>
                <a:spcPts val="0"/>
              </a:spcAft>
              <a:buFont typeface="Arial"/>
              <a:buChar char="•"/>
            </a:pPr>
            <a:r>
              <a:rPr lang="es-ES_tradnl" sz="2000">
                <a:effectLst/>
                <a:latin typeface="Palatino"/>
                <a:ea typeface="Cambria"/>
                <a:cs typeface="Palatino"/>
              </a:rPr>
              <a:t>Porph. </a:t>
            </a:r>
            <a:r>
              <a:rPr lang="es-ES_tradnl" sz="2000" i="1">
                <a:effectLst/>
                <a:latin typeface="Palatino"/>
                <a:ea typeface="Cambria"/>
                <a:cs typeface="Palatino"/>
              </a:rPr>
              <a:t>ad Il</a:t>
            </a:r>
            <a:r>
              <a:rPr lang="es-ES_tradnl" sz="2000">
                <a:effectLst/>
                <a:latin typeface="Palatino"/>
                <a:ea typeface="Cambria"/>
                <a:cs typeface="Palatino"/>
              </a:rPr>
              <a:t>. 285 col 1.11ss ἡ δὲ θύελλα ἀπὸ τοῦ θύειν καὶ εἱλεῖν, </a:t>
            </a:r>
            <a:r>
              <a:rPr lang="es-ES_tradnl" sz="2000">
                <a:solidFill>
                  <a:srgbClr val="FF0000"/>
                </a:solidFill>
                <a:effectLst/>
                <a:latin typeface="Palatino"/>
                <a:ea typeface="Cambria"/>
                <a:cs typeface="Palatino"/>
              </a:rPr>
              <a:t>θύειν</a:t>
            </a:r>
            <a:r>
              <a:rPr lang="es-ES_tradnl" sz="2000">
                <a:effectLst/>
                <a:latin typeface="Palatino"/>
                <a:ea typeface="Cambria"/>
                <a:cs typeface="Palatino"/>
              </a:rPr>
              <a:t> δὲ τὸ σφοδρῶς </a:t>
            </a:r>
            <a:r>
              <a:rPr lang="es-ES_tradnl" sz="2000">
                <a:solidFill>
                  <a:srgbClr val="FF0000"/>
                </a:solidFill>
                <a:effectLst/>
                <a:latin typeface="Palatino"/>
                <a:ea typeface="Cambria"/>
                <a:cs typeface="Palatino"/>
              </a:rPr>
              <a:t>ὁρμᾶν</a:t>
            </a:r>
            <a:r>
              <a:rPr lang="es-ES_tradnl" sz="2000">
                <a:effectLst/>
                <a:latin typeface="Palatino"/>
                <a:ea typeface="Cambria"/>
                <a:cs typeface="Palatino"/>
              </a:rPr>
              <a:t> δίκην μαινομένων· ἦ &lt;γὰρ ὅγ' ὀλοῇσι φρεσὶ θύει&gt; (Α 342), ὅθεν καὶ Θυάδες αἱ Βάκχαι. </a:t>
            </a:r>
          </a:p>
          <a:p>
            <a:pPr indent="365125" algn="just">
              <a:lnSpc>
                <a:spcPct val="130000"/>
              </a:lnSpc>
              <a:spcAft>
                <a:spcPts val="0"/>
              </a:spcAft>
            </a:pPr>
            <a:r>
              <a:rPr lang="es-ES_tradnl" sz="2000">
                <a:effectLst/>
                <a:latin typeface="Palatino"/>
                <a:ea typeface="Cambria"/>
                <a:cs typeface="Palatino"/>
              </a:rPr>
              <a:t>Vendaval, derivado de 'agitarse’ y coger’. A</a:t>
            </a:r>
            <a:r>
              <a:rPr lang="es-ES_tradnl" sz="2000">
                <a:latin typeface="Palatino"/>
                <a:ea typeface="Cambria"/>
                <a:cs typeface="Palatino"/>
              </a:rPr>
              <a:t>gitar</a:t>
            </a:r>
            <a:r>
              <a:rPr lang="es-ES_tradnl" sz="2000">
                <a:effectLst/>
                <a:latin typeface="Palatino"/>
                <a:ea typeface="Cambria"/>
                <a:cs typeface="Palatino"/>
              </a:rPr>
              <a:t>se es revolverse con ímpetu a la manera de las ménades. En efecto, "pues se agita con mente funesta", de donde, Tíades y Bacantes. </a:t>
            </a:r>
          </a:p>
        </p:txBody>
      </p:sp>
      <p:sp>
        <p:nvSpPr>
          <p:cNvPr id="3" name="CuadroTexto 2"/>
          <p:cNvSpPr txBox="1"/>
          <p:nvPr/>
        </p:nvSpPr>
        <p:spPr>
          <a:xfrm>
            <a:off x="1143882" y="195649"/>
            <a:ext cx="5099173" cy="461665"/>
          </a:xfrm>
          <a:prstGeom prst="rect">
            <a:avLst/>
          </a:prstGeom>
          <a:noFill/>
        </p:spPr>
        <p:txBody>
          <a:bodyPr wrap="none" rtlCol="0">
            <a:spAutoFit/>
          </a:bodyPr>
          <a:lstStyle/>
          <a:p>
            <a:r>
              <a:rPr lang="es-ES" sz="2400" b="1">
                <a:latin typeface="Palatino"/>
                <a:cs typeface="Palatino"/>
              </a:rPr>
              <a:t>2. Grammatici e lessicografi antichi</a:t>
            </a:r>
          </a:p>
        </p:txBody>
      </p:sp>
      <p:sp>
        <p:nvSpPr>
          <p:cNvPr id="4" name="CuadroTexto 3"/>
          <p:cNvSpPr txBox="1"/>
          <p:nvPr/>
        </p:nvSpPr>
        <p:spPr>
          <a:xfrm>
            <a:off x="553977" y="3139184"/>
            <a:ext cx="5607329" cy="400110"/>
          </a:xfrm>
          <a:prstGeom prst="rect">
            <a:avLst/>
          </a:prstGeom>
          <a:noFill/>
        </p:spPr>
        <p:txBody>
          <a:bodyPr wrap="square" rtlCol="0">
            <a:spAutoFit/>
          </a:bodyPr>
          <a:lstStyle/>
          <a:p>
            <a:pPr marL="342900" indent="-342900">
              <a:buFont typeface="Arial"/>
              <a:buChar char="•"/>
            </a:pPr>
            <a:r>
              <a:rPr lang="es-ES_tradnl" sz="2000">
                <a:effectLst/>
                <a:latin typeface="Palatino"/>
                <a:ea typeface="Cambria"/>
                <a:cs typeface="Palatino"/>
              </a:rPr>
              <a:t>Hesch. s. v. </a:t>
            </a:r>
            <a:r>
              <a:rPr lang="en-US" sz="2000">
                <a:effectLst/>
                <a:latin typeface="Palatino"/>
                <a:ea typeface="Cambria"/>
                <a:cs typeface="Palatino"/>
              </a:rPr>
              <a:t>Θυιάς· Βάκχη, οἱ δὲ Μαινάς</a:t>
            </a:r>
            <a:r>
              <a:rPr lang="en-US">
                <a:latin typeface="Times"/>
                <a:ea typeface="Cambria"/>
                <a:cs typeface="Times New Roman"/>
              </a:rPr>
              <a:t>. </a:t>
            </a:r>
            <a:endParaRPr lang="es-ES"/>
          </a:p>
        </p:txBody>
      </p:sp>
      <p:sp>
        <p:nvSpPr>
          <p:cNvPr id="6" name="Rectángulo 5"/>
          <p:cNvSpPr/>
          <p:nvPr/>
        </p:nvSpPr>
        <p:spPr>
          <a:xfrm>
            <a:off x="553977" y="3589821"/>
            <a:ext cx="8149567" cy="1323439"/>
          </a:xfrm>
          <a:prstGeom prst="rect">
            <a:avLst/>
          </a:prstGeom>
        </p:spPr>
        <p:txBody>
          <a:bodyPr wrap="square">
            <a:spAutoFit/>
          </a:bodyPr>
          <a:lstStyle/>
          <a:p>
            <a:pPr marL="342900" indent="-342900" algn="just">
              <a:buFont typeface="Arial"/>
              <a:buChar char="•"/>
            </a:pPr>
            <a:r>
              <a:rPr lang="en-US" sz="2000" i="1">
                <a:latin typeface="Palatino"/>
                <a:cs typeface="Palatino"/>
              </a:rPr>
              <a:t>E. M</a:t>
            </a:r>
            <a:r>
              <a:rPr lang="en-US" sz="2000">
                <a:latin typeface="Palatino"/>
                <a:cs typeface="Palatino"/>
              </a:rPr>
              <a:t>. </a:t>
            </a:r>
            <a:r>
              <a:rPr lang="en-US" sz="2000" i="1">
                <a:latin typeface="Palatino"/>
                <a:cs typeface="Palatino"/>
              </a:rPr>
              <a:t>s. v</a:t>
            </a:r>
            <a:r>
              <a:rPr lang="en-US" sz="2000">
                <a:latin typeface="Palatino"/>
                <a:cs typeface="Palatino"/>
              </a:rPr>
              <a:t>. Θυάδες, αἱ Βάκαι, παρὰ τὸ θύω· τὸ ὁρμῶ καὶ πλεονασμῷ τοῦ ι Θυίαδες. </a:t>
            </a:r>
            <a:endParaRPr lang="es-ES" sz="2000">
              <a:latin typeface="Palatino"/>
              <a:cs typeface="Palatino"/>
            </a:endParaRPr>
          </a:p>
          <a:p>
            <a:pPr indent="446088" algn="just"/>
            <a:r>
              <a:rPr lang="en-US" sz="2000">
                <a:latin typeface="Palatino"/>
                <a:cs typeface="Palatino"/>
              </a:rPr>
              <a:t>Tíades, las Bacantes, de 'agitarse', y con a</a:t>
            </a:r>
            <a:r>
              <a:rPr lang="es-ES_tradnl" sz="2000">
                <a:latin typeface="Palatino"/>
                <a:cs typeface="Palatino"/>
              </a:rPr>
              <a:t>largamiento con iota, Tíades.</a:t>
            </a:r>
            <a:r>
              <a:rPr lang="en-US" sz="2000">
                <a:latin typeface="Palatino"/>
                <a:cs typeface="Palatino"/>
              </a:rPr>
              <a:t> </a:t>
            </a:r>
            <a:endParaRPr lang="es-ES" sz="2000">
              <a:latin typeface="Palatino"/>
              <a:cs typeface="Palatino"/>
            </a:endParaRPr>
          </a:p>
        </p:txBody>
      </p:sp>
      <p:sp>
        <p:nvSpPr>
          <p:cNvPr id="7" name="CuadroTexto 6"/>
          <p:cNvSpPr txBox="1"/>
          <p:nvPr/>
        </p:nvSpPr>
        <p:spPr>
          <a:xfrm>
            <a:off x="553977" y="4934989"/>
            <a:ext cx="5506636" cy="400110"/>
          </a:xfrm>
          <a:prstGeom prst="rect">
            <a:avLst/>
          </a:prstGeom>
          <a:noFill/>
        </p:spPr>
        <p:txBody>
          <a:bodyPr wrap="none" rtlCol="0">
            <a:spAutoFit/>
          </a:bodyPr>
          <a:lstStyle/>
          <a:p>
            <a:pPr marL="342900" indent="-342900">
              <a:buFont typeface="Arial"/>
              <a:buChar char="•"/>
            </a:pPr>
            <a:r>
              <a:rPr lang="en-US" sz="2000">
                <a:effectLst/>
                <a:latin typeface="Palatino"/>
                <a:ea typeface="Cambria"/>
                <a:cs typeface="Palatino"/>
              </a:rPr>
              <a:t>Sud. </a:t>
            </a:r>
            <a:r>
              <a:rPr lang="en-US" sz="2000" i="1">
                <a:effectLst/>
                <a:latin typeface="Palatino"/>
                <a:ea typeface="Cambria"/>
                <a:cs typeface="Palatino"/>
              </a:rPr>
              <a:t>s. v. </a:t>
            </a:r>
            <a:r>
              <a:rPr lang="en-US" sz="2000">
                <a:effectLst/>
                <a:latin typeface="Palatino"/>
                <a:ea typeface="Cambria"/>
                <a:cs typeface="Palatino"/>
              </a:rPr>
              <a:t>&lt;Θυάδες:&gt; ὁρμητικοί, impetuosi.</a:t>
            </a:r>
            <a:endParaRPr lang="es-ES" sz="2000">
              <a:latin typeface="Palatino"/>
              <a:cs typeface="Palatino"/>
            </a:endParaRPr>
          </a:p>
        </p:txBody>
      </p:sp>
      <p:sp>
        <p:nvSpPr>
          <p:cNvPr id="9" name="Rectángulo 8"/>
          <p:cNvSpPr/>
          <p:nvPr/>
        </p:nvSpPr>
        <p:spPr>
          <a:xfrm>
            <a:off x="430322" y="5333759"/>
            <a:ext cx="8392776" cy="1323439"/>
          </a:xfrm>
          <a:prstGeom prst="rect">
            <a:avLst/>
          </a:prstGeom>
        </p:spPr>
        <p:txBody>
          <a:bodyPr wrap="square">
            <a:spAutoFit/>
          </a:bodyPr>
          <a:lstStyle/>
          <a:p>
            <a:pPr marL="342900" indent="-342900" algn="just">
              <a:buFont typeface="Arial"/>
              <a:buChar char="•"/>
            </a:pPr>
            <a:r>
              <a:rPr lang="es-ES_tradnl" sz="2000">
                <a:latin typeface="Palatino"/>
                <a:cs typeface="Palatino"/>
              </a:rPr>
              <a:t>Eust. </a:t>
            </a:r>
            <a:r>
              <a:rPr lang="es-ES_tradnl" sz="2000" i="1">
                <a:latin typeface="Palatino"/>
                <a:cs typeface="Palatino"/>
              </a:rPr>
              <a:t>ad Il. </a:t>
            </a:r>
            <a:r>
              <a:rPr lang="es-ES_tradnl" sz="2000">
                <a:latin typeface="Palatino"/>
                <a:cs typeface="Palatino"/>
              </a:rPr>
              <a:t>1.179.5 Ἰστέον δὲ ὅτι ἐκ τοῦ ῥηθέντος θύειν καὶ Θυάδες αἱ Βάκχαι. </a:t>
            </a:r>
          </a:p>
          <a:p>
            <a:pPr indent="446088" algn="just"/>
            <a:r>
              <a:rPr lang="es-ES_tradnl" sz="2000">
                <a:latin typeface="Palatino"/>
                <a:cs typeface="Palatino"/>
              </a:rPr>
              <a:t>Hay que saber que del término 'agitarse' también (se forman) Tíades y Bacantes.</a:t>
            </a:r>
            <a:r>
              <a:rPr lang="es-ES" sz="2000">
                <a:effectLst/>
                <a:latin typeface="Palatino"/>
                <a:cs typeface="Palatino"/>
              </a:rPr>
              <a:t> </a:t>
            </a:r>
            <a:endParaRPr lang="es-ES" sz="2000">
              <a:latin typeface="Palatino"/>
              <a:cs typeface="Palatino"/>
            </a:endParaRPr>
          </a:p>
        </p:txBody>
      </p:sp>
    </p:spTree>
    <p:extLst>
      <p:ext uri="{BB962C8B-B14F-4D97-AF65-F5344CB8AC3E}">
        <p14:creationId xmlns:p14="http://schemas.microsoft.com/office/powerpoint/2010/main" val="24149174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ció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Tradición.thmx</Template>
  <TotalTime>3567</TotalTime>
  <Words>5167</Words>
  <Application>Microsoft Macintosh PowerPoint</Application>
  <PresentationFormat>Presentación en pantalla (4:3)</PresentationFormat>
  <Paragraphs>268</Paragraphs>
  <Slides>48</Slides>
  <Notes>17</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Tradición</vt:lpstr>
      <vt:lpstr>Con un nome di donna: associazione dionisiache femminile </vt:lpstr>
      <vt:lpstr>Presentación de PowerPoint</vt:lpstr>
      <vt:lpstr>Presentación de PowerPoint</vt:lpstr>
      <vt:lpstr>Le Tiadi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Tiadi: Baccanti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μανία delle Tiadi</vt:lpstr>
      <vt:lpstr>La μανία delle Tiadi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Isabel Jiménez San Cristóbal</dc:creator>
  <cp:lastModifiedBy>Ana Isabel Jiménez San Cristóbal</cp:lastModifiedBy>
  <cp:revision>92</cp:revision>
  <dcterms:created xsi:type="dcterms:W3CDTF">2021-05-05T19:30:50Z</dcterms:created>
  <dcterms:modified xsi:type="dcterms:W3CDTF">2021-05-18T12:03:51Z</dcterms:modified>
</cp:coreProperties>
</file>